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56" r:id="rId2"/>
  </p:sldIdLst>
  <p:sldSz cx="6858000" cy="9906000" type="A4"/>
  <p:notesSz cx="6735763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2621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44CBF-D4B3-4254-B038-538A5E5CBB01}" type="datetimeFigureOut">
              <a:rPr kumimoji="1" lang="ja-JP" altLang="en-US" smtClean="0"/>
              <a:t>2025/10/10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14563" y="1233488"/>
            <a:ext cx="2306637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100" y="4751388"/>
            <a:ext cx="5389563" cy="38877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4763" y="937736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9BBEE5-523D-4A64-979E-545BA4D14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3360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FAC81-AC2B-4C42-8BC9-DF05801F8EC8}" type="datetimeFigureOut">
              <a:rPr kumimoji="1" lang="ja-JP" altLang="en-US" smtClean="0"/>
              <a:t>2025/10/10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51BE-14B4-4C2C-8A6C-5AC8740A1F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5973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FAC81-AC2B-4C42-8BC9-DF05801F8EC8}" type="datetimeFigureOut">
              <a:rPr kumimoji="1" lang="ja-JP" altLang="en-US" smtClean="0"/>
              <a:t>2025/10/10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51BE-14B4-4C2C-8A6C-5AC8740A1F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067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FAC81-AC2B-4C42-8BC9-DF05801F8EC8}" type="datetimeFigureOut">
              <a:rPr kumimoji="1" lang="ja-JP" altLang="en-US" smtClean="0"/>
              <a:t>2025/10/10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51BE-14B4-4C2C-8A6C-5AC8740A1F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9419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FAC81-AC2B-4C42-8BC9-DF05801F8EC8}" type="datetimeFigureOut">
              <a:rPr kumimoji="1" lang="ja-JP" altLang="en-US" smtClean="0"/>
              <a:t>2025/10/10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51BE-14B4-4C2C-8A6C-5AC8740A1F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2809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FAC81-AC2B-4C42-8BC9-DF05801F8EC8}" type="datetimeFigureOut">
              <a:rPr kumimoji="1" lang="ja-JP" altLang="en-US" smtClean="0"/>
              <a:t>2025/10/10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51BE-14B4-4C2C-8A6C-5AC8740A1F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9444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FAC81-AC2B-4C42-8BC9-DF05801F8EC8}" type="datetimeFigureOut">
              <a:rPr kumimoji="1" lang="ja-JP" altLang="en-US" smtClean="0"/>
              <a:t>2025/10/10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51BE-14B4-4C2C-8A6C-5AC8740A1F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946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FAC81-AC2B-4C42-8BC9-DF05801F8EC8}" type="datetimeFigureOut">
              <a:rPr kumimoji="1" lang="ja-JP" altLang="en-US" smtClean="0"/>
              <a:t>2025/10/10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51BE-14B4-4C2C-8A6C-5AC8740A1F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3711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FAC81-AC2B-4C42-8BC9-DF05801F8EC8}" type="datetimeFigureOut">
              <a:rPr kumimoji="1" lang="ja-JP" altLang="en-US" smtClean="0"/>
              <a:t>2025/10/10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51BE-14B4-4C2C-8A6C-5AC8740A1F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5622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FAC81-AC2B-4C42-8BC9-DF05801F8EC8}" type="datetimeFigureOut">
              <a:rPr kumimoji="1" lang="ja-JP" altLang="en-US" smtClean="0"/>
              <a:t>2025/10/10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51BE-14B4-4C2C-8A6C-5AC8740A1F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5134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FAC81-AC2B-4C42-8BC9-DF05801F8EC8}" type="datetimeFigureOut">
              <a:rPr kumimoji="1" lang="ja-JP" altLang="en-US" smtClean="0"/>
              <a:t>2025/10/10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51BE-14B4-4C2C-8A6C-5AC8740A1F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0441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FAC81-AC2B-4C42-8BC9-DF05801F8EC8}" type="datetimeFigureOut">
              <a:rPr kumimoji="1" lang="ja-JP" altLang="en-US" smtClean="0"/>
              <a:t>2025/10/10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51BE-14B4-4C2C-8A6C-5AC8740A1F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660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FAC81-AC2B-4C42-8BC9-DF05801F8EC8}" type="datetimeFigureOut">
              <a:rPr kumimoji="1" lang="ja-JP" altLang="en-US" smtClean="0"/>
              <a:t>2025/10/10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051BE-14B4-4C2C-8A6C-5AC8740A1F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9573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7">
            <a:extLst>
              <a:ext uri="{FF2B5EF4-FFF2-40B4-BE49-F238E27FC236}">
                <a16:creationId xmlns:a16="http://schemas.microsoft.com/office/drawing/2014/main" id="{4E0EC2F8-C51A-4156-8240-E8E9EDEF39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25" y="3006007"/>
            <a:ext cx="103939" cy="207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51435" tIns="25718" rIns="51435" bIns="25718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 sz="1013"/>
          </a:p>
        </p:txBody>
      </p:sp>
      <p:grpSp>
        <p:nvGrpSpPr>
          <p:cNvPr id="5" name="Group 1">
            <a:extLst>
              <a:ext uri="{FF2B5EF4-FFF2-40B4-BE49-F238E27FC236}">
                <a16:creationId xmlns:a16="http://schemas.microsoft.com/office/drawing/2014/main" id="{E051EB34-6942-4D21-9AAA-A35D3C8A1EA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58934" y="24765"/>
            <a:ext cx="5340132" cy="5555265"/>
            <a:chOff x="2566" y="3295"/>
            <a:chExt cx="8344" cy="10092"/>
          </a:xfrm>
        </p:grpSpPr>
        <p:sp>
          <p:nvSpPr>
            <p:cNvPr id="6" name="AutoShape 56">
              <a:extLst>
                <a:ext uri="{FF2B5EF4-FFF2-40B4-BE49-F238E27FC236}">
                  <a16:creationId xmlns:a16="http://schemas.microsoft.com/office/drawing/2014/main" id="{045C918C-60EE-480C-A048-C0C43AD3C09B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566" y="3295"/>
              <a:ext cx="8344" cy="10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13"/>
            </a:p>
          </p:txBody>
        </p:sp>
        <p:sp>
          <p:nvSpPr>
            <p:cNvPr id="7" name="Oval 55">
              <a:extLst>
                <a:ext uri="{FF2B5EF4-FFF2-40B4-BE49-F238E27FC236}">
                  <a16:creationId xmlns:a16="http://schemas.microsoft.com/office/drawing/2014/main" id="{42E015B5-417B-441E-A4F8-40E6A77E1B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8" y="3574"/>
              <a:ext cx="928" cy="961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41791" tIns="5001" rIns="41791" bIns="5001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13"/>
            </a:p>
          </p:txBody>
        </p:sp>
        <p:sp>
          <p:nvSpPr>
            <p:cNvPr id="8" name="Oval 54">
              <a:extLst>
                <a:ext uri="{FF2B5EF4-FFF2-40B4-BE49-F238E27FC236}">
                  <a16:creationId xmlns:a16="http://schemas.microsoft.com/office/drawing/2014/main" id="{29223861-1120-4EB3-B29A-2EEB8FF86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9" y="3572"/>
              <a:ext cx="915" cy="962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41791" tIns="5001" rIns="41791" bIns="5001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13"/>
            </a:p>
          </p:txBody>
        </p:sp>
        <p:sp>
          <p:nvSpPr>
            <p:cNvPr id="9" name="Rectangle 53">
              <a:extLst>
                <a:ext uri="{FF2B5EF4-FFF2-40B4-BE49-F238E27FC236}">
                  <a16:creationId xmlns:a16="http://schemas.microsoft.com/office/drawing/2014/main" id="{EBBD5E34-3D80-47D3-A797-1AD24AEBCF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99" y="3572"/>
              <a:ext cx="825" cy="25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1791" tIns="5001" rIns="41791" bIns="5001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13"/>
            </a:p>
          </p:txBody>
        </p:sp>
        <p:sp>
          <p:nvSpPr>
            <p:cNvPr id="10" name="Oval 52">
              <a:extLst>
                <a:ext uri="{FF2B5EF4-FFF2-40B4-BE49-F238E27FC236}">
                  <a16:creationId xmlns:a16="http://schemas.microsoft.com/office/drawing/2014/main" id="{1D9745CC-3177-4337-83E8-88AD9AE545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5" y="3573"/>
              <a:ext cx="928" cy="962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41791" tIns="5001" rIns="41791" bIns="5001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13"/>
            </a:p>
          </p:txBody>
        </p:sp>
        <p:sp>
          <p:nvSpPr>
            <p:cNvPr id="11" name="Rectangle 51">
              <a:extLst>
                <a:ext uri="{FF2B5EF4-FFF2-40B4-BE49-F238E27FC236}">
                  <a16:creationId xmlns:a16="http://schemas.microsoft.com/office/drawing/2014/main" id="{C87E9112-C92B-43CA-8B5D-592A7C97AA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7" y="3572"/>
              <a:ext cx="824" cy="96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1791" tIns="5001" rIns="41791" bIns="5001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13"/>
            </a:p>
          </p:txBody>
        </p:sp>
        <p:sp>
          <p:nvSpPr>
            <p:cNvPr id="12" name="Rectangle 50">
              <a:extLst>
                <a:ext uri="{FF2B5EF4-FFF2-40B4-BE49-F238E27FC236}">
                  <a16:creationId xmlns:a16="http://schemas.microsoft.com/office/drawing/2014/main" id="{1CE38F0F-D089-4CF5-9CCF-9BA4CACD85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5" y="5952"/>
              <a:ext cx="4539" cy="72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1791" tIns="5001" rIns="41791" bIns="5001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13"/>
            </a:p>
          </p:txBody>
        </p:sp>
        <p:sp>
          <p:nvSpPr>
            <p:cNvPr id="13" name="Oval 49">
              <a:extLst>
                <a:ext uri="{FF2B5EF4-FFF2-40B4-BE49-F238E27FC236}">
                  <a16:creationId xmlns:a16="http://schemas.microsoft.com/office/drawing/2014/main" id="{44D4E92B-B1F3-460A-9224-8FD9D8F435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0" y="3552"/>
              <a:ext cx="928" cy="635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41791" tIns="5001" rIns="41791" bIns="5001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13"/>
            </a:p>
          </p:txBody>
        </p:sp>
        <p:sp>
          <p:nvSpPr>
            <p:cNvPr id="14" name="Oval 48">
              <a:extLst>
                <a:ext uri="{FF2B5EF4-FFF2-40B4-BE49-F238E27FC236}">
                  <a16:creationId xmlns:a16="http://schemas.microsoft.com/office/drawing/2014/main" id="{EDC11F49-2EE7-4AA0-B963-C6F680139C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9" y="3573"/>
              <a:ext cx="929" cy="962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41791" tIns="5001" rIns="41791" bIns="5001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13"/>
            </a:p>
          </p:txBody>
        </p:sp>
        <p:sp>
          <p:nvSpPr>
            <p:cNvPr id="15" name="Rectangle 47">
              <a:extLst>
                <a:ext uri="{FF2B5EF4-FFF2-40B4-BE49-F238E27FC236}">
                  <a16:creationId xmlns:a16="http://schemas.microsoft.com/office/drawing/2014/main" id="{9EEC418A-9F27-47B1-BA2E-29CDF36B27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4" y="5994"/>
              <a:ext cx="2784" cy="72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1791" tIns="5001" rIns="41791" bIns="5001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13"/>
            </a:p>
          </p:txBody>
        </p:sp>
        <p:sp>
          <p:nvSpPr>
            <p:cNvPr id="17" name="Oval 45">
              <a:extLst>
                <a:ext uri="{FF2B5EF4-FFF2-40B4-BE49-F238E27FC236}">
                  <a16:creationId xmlns:a16="http://schemas.microsoft.com/office/drawing/2014/main" id="{5503B42C-5318-4263-A23F-36933FB701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9" y="3572"/>
              <a:ext cx="928" cy="962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41791" tIns="5001" rIns="41791" bIns="5001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13"/>
            </a:p>
          </p:txBody>
        </p:sp>
        <p:sp>
          <p:nvSpPr>
            <p:cNvPr id="19" name="Line 43">
              <a:extLst>
                <a:ext uri="{FF2B5EF4-FFF2-40B4-BE49-F238E27FC236}">
                  <a16:creationId xmlns:a16="http://schemas.microsoft.com/office/drawing/2014/main" id="{C43DC372-1316-41FF-8F88-CE435F7354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67" y="13190"/>
              <a:ext cx="5157" cy="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13"/>
            </a:p>
          </p:txBody>
        </p:sp>
        <p:sp>
          <p:nvSpPr>
            <p:cNvPr id="20" name="Line 42">
              <a:extLst>
                <a:ext uri="{FF2B5EF4-FFF2-40B4-BE49-F238E27FC236}">
                  <a16:creationId xmlns:a16="http://schemas.microsoft.com/office/drawing/2014/main" id="{907F3EDD-AB24-413C-9237-13EEC6BE2F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10" y="5973"/>
              <a:ext cx="61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13" dirty="0"/>
            </a:p>
          </p:txBody>
        </p:sp>
        <p:sp>
          <p:nvSpPr>
            <p:cNvPr id="21" name="Line 41">
              <a:extLst>
                <a:ext uri="{FF2B5EF4-FFF2-40B4-BE49-F238E27FC236}">
                  <a16:creationId xmlns:a16="http://schemas.microsoft.com/office/drawing/2014/main" id="{28449662-9FFB-4E67-9BF3-D14AA7B244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68" y="5973"/>
              <a:ext cx="72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13"/>
            </a:p>
          </p:txBody>
        </p:sp>
        <p:sp>
          <p:nvSpPr>
            <p:cNvPr id="22" name="Line 40">
              <a:extLst>
                <a:ext uri="{FF2B5EF4-FFF2-40B4-BE49-F238E27FC236}">
                  <a16:creationId xmlns:a16="http://schemas.microsoft.com/office/drawing/2014/main" id="{EC78517B-6A00-4F52-A70B-0FE98BEF8A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08" y="3938"/>
              <a:ext cx="227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13"/>
            </a:p>
          </p:txBody>
        </p:sp>
        <p:sp>
          <p:nvSpPr>
            <p:cNvPr id="23" name="Rectangle 39">
              <a:extLst>
                <a:ext uri="{FF2B5EF4-FFF2-40B4-BE49-F238E27FC236}">
                  <a16:creationId xmlns:a16="http://schemas.microsoft.com/office/drawing/2014/main" id="{D609D421-5F65-440F-8A8D-34202D5B6B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4" y="3754"/>
              <a:ext cx="206" cy="36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1791" tIns="5001" rIns="41791" bIns="5001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13"/>
            </a:p>
          </p:txBody>
        </p:sp>
        <p:sp>
          <p:nvSpPr>
            <p:cNvPr id="24" name="Line 38">
              <a:extLst>
                <a:ext uri="{FF2B5EF4-FFF2-40B4-BE49-F238E27FC236}">
                  <a16:creationId xmlns:a16="http://schemas.microsoft.com/office/drawing/2014/main" id="{5F04CA09-88FD-4FB2-ADAD-06EE70074A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78" y="4123"/>
              <a:ext cx="40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13"/>
            </a:p>
          </p:txBody>
        </p:sp>
        <p:sp>
          <p:nvSpPr>
            <p:cNvPr id="25" name="Line 37">
              <a:extLst>
                <a:ext uri="{FF2B5EF4-FFF2-40B4-BE49-F238E27FC236}">
                  <a16:creationId xmlns:a16="http://schemas.microsoft.com/office/drawing/2014/main" id="{34CFCCAF-32AE-4FD0-8EAA-384E58349AA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999" y="3572"/>
              <a:ext cx="825" cy="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13"/>
            </a:p>
          </p:txBody>
        </p:sp>
        <p:sp>
          <p:nvSpPr>
            <p:cNvPr id="26" name="Line 36">
              <a:extLst>
                <a:ext uri="{FF2B5EF4-FFF2-40B4-BE49-F238E27FC236}">
                  <a16:creationId xmlns:a16="http://schemas.microsoft.com/office/drawing/2014/main" id="{46BAF7F3-2A77-4D94-80DA-A7786971AA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67" y="3574"/>
              <a:ext cx="82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13"/>
            </a:p>
          </p:txBody>
        </p:sp>
        <p:grpSp>
          <p:nvGrpSpPr>
            <p:cNvPr id="27" name="Group 30">
              <a:extLst>
                <a:ext uri="{FF2B5EF4-FFF2-40B4-BE49-F238E27FC236}">
                  <a16:creationId xmlns:a16="http://schemas.microsoft.com/office/drawing/2014/main" id="{53260A1F-AE55-4E2C-8C9F-EC6A202129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61" y="9661"/>
              <a:ext cx="3474" cy="817"/>
              <a:chOff x="4394" y="9999"/>
              <a:chExt cx="3116" cy="689"/>
            </a:xfrm>
          </p:grpSpPr>
          <p:grpSp>
            <p:nvGrpSpPr>
              <p:cNvPr id="56" name="Group 32">
                <a:extLst>
                  <a:ext uri="{FF2B5EF4-FFF2-40B4-BE49-F238E27FC236}">
                    <a16:creationId xmlns:a16="http://schemas.microsoft.com/office/drawing/2014/main" id="{99EE926D-296E-442E-89B4-3FF391D8EEC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94" y="9999"/>
                <a:ext cx="3116" cy="689"/>
                <a:chOff x="4394" y="9793"/>
                <a:chExt cx="3116" cy="689"/>
              </a:xfrm>
            </p:grpSpPr>
            <p:sp>
              <p:nvSpPr>
                <p:cNvPr id="58" name="Rectangle 35">
                  <a:extLst>
                    <a:ext uri="{FF2B5EF4-FFF2-40B4-BE49-F238E27FC236}">
                      <a16:creationId xmlns:a16="http://schemas.microsoft.com/office/drawing/2014/main" id="{FAB6DCC5-038A-4F01-8D3B-43EB710646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94" y="9793"/>
                  <a:ext cx="3116" cy="347"/>
                </a:xfrm>
                <a:prstGeom prst="rect">
                  <a:avLst/>
                </a:prstGeom>
                <a:solidFill>
                  <a:srgbClr val="FFFFFF"/>
                </a:solidFill>
                <a:ln w="19050">
                  <a:solidFill>
                    <a:srgbClr val="000080"/>
                  </a:solidFill>
                  <a:miter lim="800000"/>
                  <a:headEnd/>
                  <a:tailEnd/>
                </a:ln>
              </p:spPr>
              <p:txBody>
                <a:bodyPr vert="horz" wrap="square" lIns="41791" tIns="5001" rIns="41791" bIns="500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 sz="1013"/>
                </a:p>
              </p:txBody>
            </p:sp>
            <p:sp>
              <p:nvSpPr>
                <p:cNvPr id="59" name="Rectangle 34">
                  <a:extLst>
                    <a:ext uri="{FF2B5EF4-FFF2-40B4-BE49-F238E27FC236}">
                      <a16:creationId xmlns:a16="http://schemas.microsoft.com/office/drawing/2014/main" id="{4F232CD2-56C1-4D63-84D8-59BEB5AFAD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94" y="10140"/>
                  <a:ext cx="3116" cy="342"/>
                </a:xfrm>
                <a:prstGeom prst="rect">
                  <a:avLst/>
                </a:prstGeom>
                <a:solidFill>
                  <a:srgbClr val="FFFFFF"/>
                </a:solidFill>
                <a:ln w="19050">
                  <a:solidFill>
                    <a:srgbClr val="000080"/>
                  </a:solidFill>
                  <a:miter lim="800000"/>
                  <a:headEnd/>
                  <a:tailEnd/>
                </a:ln>
              </p:spPr>
              <p:txBody>
                <a:bodyPr vert="horz" wrap="square" lIns="41791" tIns="5001" rIns="41791" bIns="500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 sz="1013"/>
                </a:p>
              </p:txBody>
            </p:sp>
            <p:sp>
              <p:nvSpPr>
                <p:cNvPr id="60" name="Rectangle 33">
                  <a:extLst>
                    <a:ext uri="{FF2B5EF4-FFF2-40B4-BE49-F238E27FC236}">
                      <a16:creationId xmlns:a16="http://schemas.microsoft.com/office/drawing/2014/main" id="{6756288C-88F0-4990-9B64-ACEDECEA45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94" y="9793"/>
                  <a:ext cx="621" cy="347"/>
                </a:xfrm>
                <a:prstGeom prst="rect">
                  <a:avLst/>
                </a:prstGeom>
                <a:solidFill>
                  <a:srgbClr val="FFFFFF"/>
                </a:solidFill>
                <a:ln w="19050">
                  <a:solidFill>
                    <a:srgbClr val="000080"/>
                  </a:solidFill>
                  <a:miter lim="800000"/>
                  <a:headEnd/>
                  <a:tailEnd/>
                </a:ln>
              </p:spPr>
              <p:txBody>
                <a:bodyPr vert="horz" wrap="square" lIns="41791" tIns="5001" rIns="41791" bIns="500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44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ja-JP" altLang="ja-JP" sz="1400" b="1" dirty="0">
                      <a:solidFill>
                        <a:srgbClr val="000080"/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  <a:cs typeface="Times New Roman" panose="02020603050405020304" pitchFamily="18" charset="0"/>
                    </a:rPr>
                    <a:t>地区</a:t>
                  </a:r>
                  <a:endParaRPr lang="ja-JP" altLang="ja-JP" sz="1400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57" name="Rectangle 31">
                <a:extLst>
                  <a:ext uri="{FF2B5EF4-FFF2-40B4-BE49-F238E27FC236}">
                    <a16:creationId xmlns:a16="http://schemas.microsoft.com/office/drawing/2014/main" id="{B1C0E56E-EA47-4DA0-87BD-ED805EE805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4" y="10345"/>
                <a:ext cx="621" cy="342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80"/>
                </a:solidFill>
                <a:miter lim="800000"/>
                <a:headEnd/>
                <a:tailEnd/>
              </a:ln>
            </p:spPr>
            <p:txBody>
              <a:bodyPr vert="horz" wrap="square" lIns="41791" tIns="5001" rIns="41791" bIns="5001" numCol="1" anchor="t" anchorCtr="0" compatLnSpc="1">
                <a:prstTxWarp prst="textNoShape">
                  <a:avLst/>
                </a:prstTxWarp>
              </a:bodyPr>
              <a:lstStyle/>
              <a:p>
                <a:pPr defTabSz="514344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ja-JP" altLang="ja-JP" sz="1400" b="1" dirty="0">
                    <a:solidFill>
                      <a:srgbClr val="00008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Times New Roman" panose="02020603050405020304" pitchFamily="18" charset="0"/>
                  </a:rPr>
                  <a:t>氏名</a:t>
                </a:r>
                <a:endParaRPr lang="ja-JP" altLang="ja-JP" sz="1400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8" name="WordArt 29">
              <a:extLst>
                <a:ext uri="{FF2B5EF4-FFF2-40B4-BE49-F238E27FC236}">
                  <a16:creationId xmlns:a16="http://schemas.microsoft.com/office/drawing/2014/main" id="{89927A38-8D04-42B4-A68E-FFD40F3B6FA4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705" y="6723"/>
              <a:ext cx="4406" cy="32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zh-TW" altLang="en-US" sz="675" kern="10" dirty="0">
                  <a:solidFill>
                    <a:srgbClr val="00008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中巨摩地区広域事務組合</a:t>
              </a:r>
              <a:endParaRPr lang="ja-JP" altLang="en-US" sz="675" kern="10" dirty="0">
                <a:solidFill>
                  <a:srgbClr val="00008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29" name="WordArt 28">
              <a:extLst>
                <a:ext uri="{FF2B5EF4-FFF2-40B4-BE49-F238E27FC236}">
                  <a16:creationId xmlns:a16="http://schemas.microsoft.com/office/drawing/2014/main" id="{5B27EBAA-437B-4EF4-91D8-E0035219C3E5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093" y="6236"/>
              <a:ext cx="3648" cy="3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ja-JP" altLang="en-US" sz="2025" kern="10" dirty="0">
                  <a:solidFill>
                    <a:srgbClr val="00008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リサイクルに協力しましょう！</a:t>
              </a:r>
            </a:p>
          </p:txBody>
        </p:sp>
        <p:sp>
          <p:nvSpPr>
            <p:cNvPr id="30" name="WordArt 27">
              <a:extLst>
                <a:ext uri="{FF2B5EF4-FFF2-40B4-BE49-F238E27FC236}">
                  <a16:creationId xmlns:a16="http://schemas.microsoft.com/office/drawing/2014/main" id="{2C5F6912-BEB9-48C1-97F4-37778E968E4A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855" y="11288"/>
              <a:ext cx="4009" cy="23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ja-JP" altLang="en-US" sz="675" kern="10" dirty="0">
                  <a:solidFill>
                    <a:srgbClr val="00008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　　◎生ごみは十分に水を切って入れてください。　　　　　　　　</a:t>
              </a:r>
            </a:p>
          </p:txBody>
        </p:sp>
        <p:sp>
          <p:nvSpPr>
            <p:cNvPr id="31" name="WordArt 26">
              <a:extLst>
                <a:ext uri="{FF2B5EF4-FFF2-40B4-BE49-F238E27FC236}">
                  <a16:creationId xmlns:a16="http://schemas.microsoft.com/office/drawing/2014/main" id="{0CAC39E4-F016-4BFF-A421-2D94FAA8636F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863" y="10630"/>
              <a:ext cx="4074" cy="46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 rtl="0">
                <a:buNone/>
              </a:pPr>
              <a:r>
                <a:rPr lang="ja-JP" altLang="en-US" sz="675" kern="10" dirty="0">
                  <a:solidFill>
                    <a:srgbClr val="00008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　　収集日の当日になってから朝８時までに定められた</a:t>
              </a:r>
            </a:p>
            <a:p>
              <a:pPr algn="l" rtl="0">
                <a:buNone/>
              </a:pPr>
              <a:r>
                <a:rPr lang="ja-JP" altLang="en-US" sz="675" kern="10" dirty="0">
                  <a:solidFill>
                    <a:srgbClr val="00008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　　場所に出しましょう。</a:t>
              </a:r>
            </a:p>
          </p:txBody>
        </p:sp>
        <p:sp>
          <p:nvSpPr>
            <p:cNvPr id="32" name="WordArt 25">
              <a:extLst>
                <a:ext uri="{FF2B5EF4-FFF2-40B4-BE49-F238E27FC236}">
                  <a16:creationId xmlns:a16="http://schemas.microsoft.com/office/drawing/2014/main" id="{BECBB5FE-AB06-4AD8-B35D-DF14E47A0093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6536" y="11996"/>
              <a:ext cx="970" cy="15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ja-JP" altLang="en-US" sz="450" kern="10">
                  <a:solidFill>
                    <a:srgbClr val="00008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取扱い上の注意</a:t>
              </a:r>
            </a:p>
          </p:txBody>
        </p:sp>
        <p:sp>
          <p:nvSpPr>
            <p:cNvPr id="33" name="Text Box 24">
              <a:extLst>
                <a:ext uri="{FF2B5EF4-FFF2-40B4-BE49-F238E27FC236}">
                  <a16:creationId xmlns:a16="http://schemas.microsoft.com/office/drawing/2014/main" id="{B472B2B7-0BED-4D04-ADE0-28DAD99F9F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3" y="12802"/>
              <a:ext cx="1407" cy="3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1791" tIns="5001" rIns="41791" bIns="5001" numCol="1" anchor="t" anchorCtr="0" compatLnSpc="1">
              <a:prstTxWarp prst="textNoShape">
                <a:avLst/>
              </a:prstTxWarp>
            </a:bodyPr>
            <a:lstStyle/>
            <a:p>
              <a:pPr defTabSz="51434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ja-JP" altLang="ja-JP" sz="700" b="1" dirty="0">
                  <a:solidFill>
                    <a:srgbClr val="0000FF"/>
                  </a:solidFill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製造者の登録記号名</a:t>
              </a:r>
              <a:endParaRPr lang="ja-JP" altLang="ja-JP" sz="700" dirty="0">
                <a:latin typeface="Arial" panose="020B0604020202020204" pitchFamily="34" charset="0"/>
              </a:endParaRPr>
            </a:p>
          </p:txBody>
        </p:sp>
        <p:sp>
          <p:nvSpPr>
            <p:cNvPr id="34" name="Text Box 23">
              <a:extLst>
                <a:ext uri="{FF2B5EF4-FFF2-40B4-BE49-F238E27FC236}">
                  <a16:creationId xmlns:a16="http://schemas.microsoft.com/office/drawing/2014/main" id="{69E143DC-9B03-4E01-A355-5BEDC81D0C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63" y="8858"/>
              <a:ext cx="3312" cy="7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8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1791" tIns="5001" rIns="41791" bIns="5001" numCol="1" anchor="t" anchorCtr="0" compatLnSpc="1">
              <a:prstTxWarp prst="textNoShape">
                <a:avLst/>
              </a:prstTxWarp>
            </a:bodyPr>
            <a:lstStyle/>
            <a:p>
              <a:pPr algn="ctr" defTabSz="51434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ja-JP" altLang="ja-JP" sz="950" dirty="0">
                  <a:solidFill>
                    <a:srgbClr val="000080"/>
                  </a:solidFill>
                  <a:latin typeface="HGｺﾞｼｯｸE" panose="020B0909000000000000" pitchFamily="49" charset="-128"/>
                  <a:ea typeface="HGｺﾞｼｯｸE" panose="020B0909000000000000" pitchFamily="49" charset="-128"/>
                  <a:cs typeface="Times New Roman" panose="02020603050405020304" pitchFamily="18" charset="0"/>
                </a:rPr>
                <a:t>南アルプス市　大</a:t>
              </a:r>
              <a:endParaRPr lang="ja-JP" altLang="ja-JP" sz="950" dirty="0"/>
            </a:p>
            <a:p>
              <a:pPr algn="ctr" defTabSz="51434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ja-JP" sz="950" dirty="0">
                  <a:solidFill>
                    <a:srgbClr val="000080"/>
                  </a:solidFill>
                  <a:latin typeface="HGｺﾞｼｯｸE" panose="020B0909000000000000" pitchFamily="49" charset="-128"/>
                  <a:ea typeface="HGｺﾞｼｯｸE" panose="020B0909000000000000" pitchFamily="49" charset="-128"/>
                  <a:cs typeface="Times New Roman" panose="02020603050405020304" pitchFamily="18" charset="0"/>
                </a:rPr>
                <a:t>MINAMI-ALPS CITY</a:t>
              </a:r>
              <a:endParaRPr lang="en-US" altLang="ja-JP" sz="950" dirty="0"/>
            </a:p>
            <a:p>
              <a:pPr defTabSz="514344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ja-JP" sz="1013" dirty="0">
                <a:latin typeface="Arial" panose="020B0604020202020204" pitchFamily="34" charset="0"/>
              </a:endParaRPr>
            </a:p>
          </p:txBody>
        </p:sp>
        <p:sp>
          <p:nvSpPr>
            <p:cNvPr id="36" name="AutoShape 21">
              <a:extLst>
                <a:ext uri="{FF2B5EF4-FFF2-40B4-BE49-F238E27FC236}">
                  <a16:creationId xmlns:a16="http://schemas.microsoft.com/office/drawing/2014/main" id="{89A8B77A-8D17-4E60-BD81-836935ED1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36" y="11924"/>
              <a:ext cx="1251" cy="731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41791" tIns="5001" rIns="41791" bIns="5001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13"/>
            </a:p>
          </p:txBody>
        </p:sp>
        <p:grpSp>
          <p:nvGrpSpPr>
            <p:cNvPr id="37" name="Group 4">
              <a:extLst>
                <a:ext uri="{FF2B5EF4-FFF2-40B4-BE49-F238E27FC236}">
                  <a16:creationId xmlns:a16="http://schemas.microsoft.com/office/drawing/2014/main" id="{9F350AD9-3011-42D8-9133-BFA8AEBD079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03" y="7137"/>
              <a:ext cx="2396" cy="1601"/>
              <a:chOff x="4966" y="3998"/>
              <a:chExt cx="7436" cy="6210"/>
            </a:xfrm>
          </p:grpSpPr>
          <p:sp>
            <p:nvSpPr>
              <p:cNvPr id="40" name="AutoShape 20">
                <a:extLst>
                  <a:ext uri="{FF2B5EF4-FFF2-40B4-BE49-F238E27FC236}">
                    <a16:creationId xmlns:a16="http://schemas.microsoft.com/office/drawing/2014/main" id="{6D50BE6F-F73C-4F6F-894C-9B803CE556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95" y="3998"/>
                <a:ext cx="1311" cy="1569"/>
              </a:xfrm>
              <a:prstGeom prst="triangle">
                <a:avLst>
                  <a:gd name="adj" fmla="val 50000"/>
                </a:avLst>
              </a:prstGeom>
              <a:solidFill>
                <a:srgbClr val="00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1791" tIns="5001" rIns="41791" bIns="5001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013"/>
              </a:p>
            </p:txBody>
          </p:sp>
          <p:sp>
            <p:nvSpPr>
              <p:cNvPr id="41" name="AutoShape 19">
                <a:extLst>
                  <a:ext uri="{FF2B5EF4-FFF2-40B4-BE49-F238E27FC236}">
                    <a16:creationId xmlns:a16="http://schemas.microsoft.com/office/drawing/2014/main" id="{1083189A-BDE4-4C8A-82F7-C53CBE621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8" y="5593"/>
                <a:ext cx="1975" cy="2918"/>
              </a:xfrm>
              <a:prstGeom prst="parallelogram">
                <a:avLst>
                  <a:gd name="adj" fmla="val 63546"/>
                </a:avLst>
              </a:prstGeom>
              <a:solidFill>
                <a:srgbClr val="00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1791" tIns="5001" rIns="41791" bIns="5001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013"/>
              </a:p>
            </p:txBody>
          </p:sp>
          <p:sp>
            <p:nvSpPr>
              <p:cNvPr id="42" name="AutoShape 18">
                <a:extLst>
                  <a:ext uri="{FF2B5EF4-FFF2-40B4-BE49-F238E27FC236}">
                    <a16:creationId xmlns:a16="http://schemas.microsoft.com/office/drawing/2014/main" id="{C505EDF7-9B2F-438A-BDC8-E99825D985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8660" y="5593"/>
                <a:ext cx="1996" cy="3030"/>
              </a:xfrm>
              <a:prstGeom prst="parallelogram">
                <a:avLst>
                  <a:gd name="adj" fmla="val 65699"/>
                </a:avLst>
              </a:prstGeom>
              <a:solidFill>
                <a:srgbClr val="00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1791" tIns="5001" rIns="41791" bIns="5001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013"/>
              </a:p>
            </p:txBody>
          </p:sp>
          <p:sp>
            <p:nvSpPr>
              <p:cNvPr id="43" name="Oval 17">
                <a:extLst>
                  <a:ext uri="{FF2B5EF4-FFF2-40B4-BE49-F238E27FC236}">
                    <a16:creationId xmlns:a16="http://schemas.microsoft.com/office/drawing/2014/main" id="{C50D9CB3-6188-41CE-B78D-8EADBAD516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66" y="8382"/>
                <a:ext cx="7436" cy="1826"/>
              </a:xfrm>
              <a:prstGeom prst="ellipse">
                <a:avLst/>
              </a:prstGeom>
              <a:solidFill>
                <a:srgbClr val="00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791" tIns="5001" rIns="41791" bIns="5001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013"/>
              </a:p>
            </p:txBody>
          </p:sp>
          <p:sp>
            <p:nvSpPr>
              <p:cNvPr id="44" name="Oval 16">
                <a:extLst>
                  <a:ext uri="{FF2B5EF4-FFF2-40B4-BE49-F238E27FC236}">
                    <a16:creationId xmlns:a16="http://schemas.microsoft.com/office/drawing/2014/main" id="{2B1D819A-B491-4F68-9FD9-EF1C815A36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5" y="8623"/>
                <a:ext cx="5395" cy="109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791" tIns="5001" rIns="41791" bIns="5001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013"/>
              </a:p>
            </p:txBody>
          </p:sp>
          <p:sp>
            <p:nvSpPr>
              <p:cNvPr id="45" name="AutoShape 15">
                <a:extLst>
                  <a:ext uri="{FF2B5EF4-FFF2-40B4-BE49-F238E27FC236}">
                    <a16:creationId xmlns:a16="http://schemas.microsoft.com/office/drawing/2014/main" id="{50B8A9A4-70E7-4D61-90F4-119C569F5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92" y="7115"/>
                <a:ext cx="1224" cy="1569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1791" tIns="5001" rIns="41791" bIns="5001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013"/>
              </a:p>
            </p:txBody>
          </p:sp>
          <p:sp>
            <p:nvSpPr>
              <p:cNvPr id="46" name="AutoShape 14">
                <a:extLst>
                  <a:ext uri="{FF2B5EF4-FFF2-40B4-BE49-F238E27FC236}">
                    <a16:creationId xmlns:a16="http://schemas.microsoft.com/office/drawing/2014/main" id="{6354DDCF-9BA8-4878-9AFF-18A246B84B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50" y="7267"/>
                <a:ext cx="1224" cy="144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1791" tIns="5001" rIns="41791" bIns="5001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013"/>
              </a:p>
            </p:txBody>
          </p:sp>
          <p:sp>
            <p:nvSpPr>
              <p:cNvPr id="47" name="AutoShape 13">
                <a:extLst>
                  <a:ext uri="{FF2B5EF4-FFF2-40B4-BE49-F238E27FC236}">
                    <a16:creationId xmlns:a16="http://schemas.microsoft.com/office/drawing/2014/main" id="{7B671126-B1DB-4E09-8408-2B44794B8F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39" y="4045"/>
                <a:ext cx="1311" cy="1569"/>
              </a:xfrm>
              <a:prstGeom prst="triangle">
                <a:avLst>
                  <a:gd name="adj" fmla="val 50000"/>
                </a:avLst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1791" tIns="5001" rIns="41791" bIns="5001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013"/>
              </a:p>
            </p:txBody>
          </p:sp>
          <p:sp>
            <p:nvSpPr>
              <p:cNvPr id="48" name="AutoShape 12">
                <a:extLst>
                  <a:ext uri="{FF2B5EF4-FFF2-40B4-BE49-F238E27FC236}">
                    <a16:creationId xmlns:a16="http://schemas.microsoft.com/office/drawing/2014/main" id="{74E29228-938A-411C-A023-8C0BDE12BD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1" y="4045"/>
                <a:ext cx="1376" cy="1569"/>
              </a:xfrm>
              <a:prstGeom prst="triangle">
                <a:avLst>
                  <a:gd name="adj" fmla="val 50000"/>
                </a:avLst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1791" tIns="5001" rIns="41791" bIns="5001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013" dirty="0"/>
              </a:p>
            </p:txBody>
          </p:sp>
          <p:sp>
            <p:nvSpPr>
              <p:cNvPr id="49" name="AutoShape 11">
                <a:extLst>
                  <a:ext uri="{FF2B5EF4-FFF2-40B4-BE49-F238E27FC236}">
                    <a16:creationId xmlns:a16="http://schemas.microsoft.com/office/drawing/2014/main" id="{0D0629EE-1B38-4C42-A94A-01298931F6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56" y="5618"/>
                <a:ext cx="1889" cy="2746"/>
              </a:xfrm>
              <a:prstGeom prst="parallelogram">
                <a:avLst>
                  <a:gd name="adj" fmla="val 63546"/>
                </a:avLst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1791" tIns="5001" rIns="41791" bIns="5001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013"/>
              </a:p>
            </p:txBody>
          </p:sp>
          <p:sp>
            <p:nvSpPr>
              <p:cNvPr id="50" name="AutoShape 10">
                <a:extLst>
                  <a:ext uri="{FF2B5EF4-FFF2-40B4-BE49-F238E27FC236}">
                    <a16:creationId xmlns:a16="http://schemas.microsoft.com/office/drawing/2014/main" id="{1391FE90-8DD6-4F4B-A205-0F78C0ACF9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10109" y="5643"/>
                <a:ext cx="1889" cy="2746"/>
              </a:xfrm>
              <a:prstGeom prst="parallelogram">
                <a:avLst>
                  <a:gd name="adj" fmla="val 63546"/>
                </a:avLst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1791" tIns="5001" rIns="41791" bIns="5001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013"/>
              </a:p>
            </p:txBody>
          </p:sp>
          <p:sp>
            <p:nvSpPr>
              <p:cNvPr id="51" name="AutoShape 9">
                <a:extLst>
                  <a:ext uri="{FF2B5EF4-FFF2-40B4-BE49-F238E27FC236}">
                    <a16:creationId xmlns:a16="http://schemas.microsoft.com/office/drawing/2014/main" id="{D08775EF-10EA-4A92-92B4-BB9DA997D5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8017" y="7224"/>
                <a:ext cx="1311" cy="1569"/>
              </a:xfrm>
              <a:prstGeom prst="triangle">
                <a:avLst>
                  <a:gd name="adj" fmla="val 50000"/>
                </a:avLst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1791" tIns="5001" rIns="41791" bIns="5001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013"/>
              </a:p>
            </p:txBody>
          </p:sp>
          <p:sp>
            <p:nvSpPr>
              <p:cNvPr id="52" name="AutoShape 8">
                <a:extLst>
                  <a:ext uri="{FF2B5EF4-FFF2-40B4-BE49-F238E27FC236}">
                    <a16:creationId xmlns:a16="http://schemas.microsoft.com/office/drawing/2014/main" id="{92FABA13-9A0F-4FD0-8BAD-3D7E5BD43D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74" y="6491"/>
                <a:ext cx="688" cy="732"/>
              </a:xfrm>
              <a:prstGeom prst="triangle">
                <a:avLst>
                  <a:gd name="adj" fmla="val 50000"/>
                </a:avLst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1791" tIns="5001" rIns="41791" bIns="5001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013"/>
              </a:p>
            </p:txBody>
          </p:sp>
          <p:sp>
            <p:nvSpPr>
              <p:cNvPr id="53" name="AutoShape 7">
                <a:extLst>
                  <a:ext uri="{FF2B5EF4-FFF2-40B4-BE49-F238E27FC236}">
                    <a16:creationId xmlns:a16="http://schemas.microsoft.com/office/drawing/2014/main" id="{C7C2E33A-F81A-4C2C-8CB7-D5E4F082D9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86" y="6516"/>
                <a:ext cx="688" cy="732"/>
              </a:xfrm>
              <a:prstGeom prst="triangle">
                <a:avLst>
                  <a:gd name="adj" fmla="val 50000"/>
                </a:avLst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1791" tIns="5001" rIns="41791" bIns="5001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013"/>
              </a:p>
            </p:txBody>
          </p:sp>
          <p:sp>
            <p:nvSpPr>
              <p:cNvPr id="54" name="AutoShape 6">
                <a:extLst>
                  <a:ext uri="{FF2B5EF4-FFF2-40B4-BE49-F238E27FC236}">
                    <a16:creationId xmlns:a16="http://schemas.microsoft.com/office/drawing/2014/main" id="{483CE87A-2D94-4EC4-B257-C68EFC4B4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 flipV="1">
                <a:off x="9399" y="5620"/>
                <a:ext cx="688" cy="775"/>
              </a:xfrm>
              <a:prstGeom prst="triangle">
                <a:avLst>
                  <a:gd name="adj" fmla="val 50000"/>
                </a:avLst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1791" tIns="5001" rIns="41791" bIns="5001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013"/>
              </a:p>
            </p:txBody>
          </p:sp>
          <p:sp>
            <p:nvSpPr>
              <p:cNvPr id="55" name="AutoShape 5">
                <a:extLst>
                  <a:ext uri="{FF2B5EF4-FFF2-40B4-BE49-F238E27FC236}">
                    <a16:creationId xmlns:a16="http://schemas.microsoft.com/office/drawing/2014/main" id="{D7DBB226-0CD2-4A07-B042-E9D33DE9B6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 flipV="1">
                <a:off x="7274" y="5620"/>
                <a:ext cx="688" cy="732"/>
              </a:xfrm>
              <a:prstGeom prst="triangle">
                <a:avLst>
                  <a:gd name="adj" fmla="val 50000"/>
                </a:avLst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1791" tIns="5001" rIns="41791" bIns="5001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013"/>
              </a:p>
            </p:txBody>
          </p:sp>
        </p:grpSp>
        <p:sp>
          <p:nvSpPr>
            <p:cNvPr id="38" name="AutoShape 3">
              <a:extLst>
                <a:ext uri="{FF2B5EF4-FFF2-40B4-BE49-F238E27FC236}">
                  <a16:creationId xmlns:a16="http://schemas.microsoft.com/office/drawing/2014/main" id="{087ED5F0-933F-416E-A270-B7F43AE20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9" y="11242"/>
              <a:ext cx="2062" cy="1622"/>
            </a:xfrm>
            <a:prstGeom prst="borderCallout1">
              <a:avLst>
                <a:gd name="adj1" fmla="val 11653"/>
                <a:gd name="adj2" fmla="val -5519"/>
                <a:gd name="adj3" fmla="val 106796"/>
                <a:gd name="adj4" fmla="val -37241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41791" tIns="5001" rIns="41791" bIns="5001" numCol="1" anchor="t" anchorCtr="0" compatLnSpc="1">
              <a:prstTxWarp prst="textNoShape">
                <a:avLst/>
              </a:prstTxWarp>
            </a:bodyPr>
            <a:lstStyle/>
            <a:p>
              <a:pPr defTabSz="51434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ja-JP" altLang="ja-JP" sz="1000" dirty="0"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別紙</a:t>
              </a:r>
              <a:endParaRPr lang="ja-JP" altLang="ja-JP" sz="1000" dirty="0"/>
            </a:p>
            <a:p>
              <a:pPr defTabSz="51434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ja-JP" altLang="ja-JP" sz="1000" dirty="0"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業者登録記号リスト</a:t>
              </a:r>
              <a:endParaRPr lang="ja-JP" altLang="ja-JP" sz="1000" dirty="0"/>
            </a:p>
            <a:p>
              <a:pPr defTabSz="51434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ja-JP" altLang="ja-JP" sz="1000" dirty="0"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●＝●●●●</a:t>
              </a:r>
              <a:endParaRPr lang="ja-JP" altLang="ja-JP" sz="1000" dirty="0"/>
            </a:p>
            <a:p>
              <a:pPr defTabSz="51434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ja-JP" sz="1000"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R7-2</a:t>
              </a:r>
              <a:endParaRPr lang="ja-JP" altLang="ja-JP" sz="1000" dirty="0">
                <a:latin typeface="Arial" panose="020B0604020202020204" pitchFamily="34" charset="0"/>
              </a:endParaRPr>
            </a:p>
          </p:txBody>
        </p:sp>
        <p:sp>
          <p:nvSpPr>
            <p:cNvPr id="39" name="Oval 2">
              <a:extLst>
                <a:ext uri="{FF2B5EF4-FFF2-40B4-BE49-F238E27FC236}">
                  <a16:creationId xmlns:a16="http://schemas.microsoft.com/office/drawing/2014/main" id="{663DA2B5-61A7-4B51-A1E5-90ACF16EA0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1" y="8829"/>
              <a:ext cx="292" cy="330"/>
            </a:xfrm>
            <a:prstGeom prst="ellipse">
              <a:avLst/>
            </a:prstGeom>
            <a:noFill/>
            <a:ln w="19050">
              <a:solidFill>
                <a:srgbClr val="17365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41791" tIns="5001" rIns="41791" bIns="5001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13"/>
            </a:p>
          </p:txBody>
        </p:sp>
      </p:grpSp>
      <p:sp>
        <p:nvSpPr>
          <p:cNvPr id="62" name="AutoShape 66">
            <a:extLst>
              <a:ext uri="{FF2B5EF4-FFF2-40B4-BE49-F238E27FC236}">
                <a16:creationId xmlns:a16="http://schemas.microsoft.com/office/drawing/2014/main" id="{116D44A6-E659-4AB8-B19C-109226E83F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6378" y="5850552"/>
            <a:ext cx="4533900" cy="23241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74295" tIns="8890" rIns="74295" bIns="8890" numCol="1" anchor="t" anchorCtr="0" compatLnSpc="1">
            <a:prstTxWarp prst="textNoShape">
              <a:avLst/>
            </a:prstTxWarp>
          </a:bodyPr>
          <a:lstStyle/>
          <a:p>
            <a:endParaRPr lang="ja-JP" altLang="en-US" dirty="0"/>
          </a:p>
        </p:txBody>
      </p:sp>
      <p:graphicFrame>
        <p:nvGraphicFramePr>
          <p:cNvPr id="64" name="表 63">
            <a:extLst>
              <a:ext uri="{FF2B5EF4-FFF2-40B4-BE49-F238E27FC236}">
                <a16:creationId xmlns:a16="http://schemas.microsoft.com/office/drawing/2014/main" id="{7617826C-6EDF-446C-82B6-CD6E9AFBF1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469219"/>
              </p:ext>
            </p:extLst>
          </p:nvPr>
        </p:nvGraphicFramePr>
        <p:xfrm>
          <a:off x="2532577" y="6156644"/>
          <a:ext cx="4747261" cy="1714500"/>
        </p:xfrm>
        <a:graphic>
          <a:graphicData uri="http://schemas.openxmlformats.org/drawingml/2006/table">
            <a:tbl>
              <a:tblPr/>
              <a:tblGrid>
                <a:gridCol w="464967">
                  <a:extLst>
                    <a:ext uri="{9D8B030D-6E8A-4147-A177-3AD203B41FA5}">
                      <a16:colId xmlns:a16="http://schemas.microsoft.com/office/drawing/2014/main" val="2696495556"/>
                    </a:ext>
                  </a:extLst>
                </a:gridCol>
                <a:gridCol w="1187164">
                  <a:extLst>
                    <a:ext uri="{9D8B030D-6E8A-4147-A177-3AD203B41FA5}">
                      <a16:colId xmlns:a16="http://schemas.microsoft.com/office/drawing/2014/main" val="1009047867"/>
                    </a:ext>
                  </a:extLst>
                </a:gridCol>
                <a:gridCol w="395954">
                  <a:extLst>
                    <a:ext uri="{9D8B030D-6E8A-4147-A177-3AD203B41FA5}">
                      <a16:colId xmlns:a16="http://schemas.microsoft.com/office/drawing/2014/main" val="2498896064"/>
                    </a:ext>
                  </a:extLst>
                </a:gridCol>
                <a:gridCol w="395954">
                  <a:extLst>
                    <a:ext uri="{9D8B030D-6E8A-4147-A177-3AD203B41FA5}">
                      <a16:colId xmlns:a16="http://schemas.microsoft.com/office/drawing/2014/main" val="1984046432"/>
                    </a:ext>
                  </a:extLst>
                </a:gridCol>
                <a:gridCol w="395954">
                  <a:extLst>
                    <a:ext uri="{9D8B030D-6E8A-4147-A177-3AD203B41FA5}">
                      <a16:colId xmlns:a16="http://schemas.microsoft.com/office/drawing/2014/main" val="592815978"/>
                    </a:ext>
                  </a:extLst>
                </a:gridCol>
                <a:gridCol w="317878">
                  <a:extLst>
                    <a:ext uri="{9D8B030D-6E8A-4147-A177-3AD203B41FA5}">
                      <a16:colId xmlns:a16="http://schemas.microsoft.com/office/drawing/2014/main" val="3316709658"/>
                    </a:ext>
                  </a:extLst>
                </a:gridCol>
                <a:gridCol w="317878">
                  <a:extLst>
                    <a:ext uri="{9D8B030D-6E8A-4147-A177-3AD203B41FA5}">
                      <a16:colId xmlns:a16="http://schemas.microsoft.com/office/drawing/2014/main" val="1809437383"/>
                    </a:ext>
                  </a:extLst>
                </a:gridCol>
                <a:gridCol w="317878">
                  <a:extLst>
                    <a:ext uri="{9D8B030D-6E8A-4147-A177-3AD203B41FA5}">
                      <a16:colId xmlns:a16="http://schemas.microsoft.com/office/drawing/2014/main" val="3097248274"/>
                    </a:ext>
                  </a:extLst>
                </a:gridCol>
                <a:gridCol w="317878">
                  <a:extLst>
                    <a:ext uri="{9D8B030D-6E8A-4147-A177-3AD203B41FA5}">
                      <a16:colId xmlns:a16="http://schemas.microsoft.com/office/drawing/2014/main" val="2932023609"/>
                    </a:ext>
                  </a:extLst>
                </a:gridCol>
                <a:gridCol w="317878">
                  <a:extLst>
                    <a:ext uri="{9D8B030D-6E8A-4147-A177-3AD203B41FA5}">
                      <a16:colId xmlns:a16="http://schemas.microsoft.com/office/drawing/2014/main" val="1675498789"/>
                    </a:ext>
                  </a:extLst>
                </a:gridCol>
                <a:gridCol w="317878">
                  <a:extLst>
                    <a:ext uri="{9D8B030D-6E8A-4147-A177-3AD203B41FA5}">
                      <a16:colId xmlns:a16="http://schemas.microsoft.com/office/drawing/2014/main" val="2313032137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ja-JP" sz="1100" kern="0">
                          <a:solidFill>
                            <a:srgbClr val="000080"/>
                          </a:solidFill>
                          <a:effectLst/>
                          <a:latin typeface="Century" panose="020406040505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●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ja-JP" sz="1100" kern="0">
                          <a:solidFill>
                            <a:srgbClr val="000080"/>
                          </a:solidFill>
                          <a:effectLst/>
                          <a:latin typeface="Century" panose="020406040505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この袋は、幼児や子供にとって窒息など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4613920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ja-JP" sz="1100" kern="0">
                          <a:solidFill>
                            <a:srgbClr val="000080"/>
                          </a:solidFill>
                          <a:effectLst/>
                          <a:latin typeface="Century" panose="020406040505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の危険がともなうものです。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ja-JP" sz="1050" kern="100">
                          <a:effectLst/>
                          <a:latin typeface="Century" panose="020406040505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6769748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ja-JP" sz="1100" kern="0">
                          <a:solidFill>
                            <a:srgbClr val="000080"/>
                          </a:solidFill>
                          <a:effectLst/>
                          <a:latin typeface="Century" panose="020406040505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幼児や子供の手の届かないところに保管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0218578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ja-JP" sz="1100" kern="0">
                          <a:solidFill>
                            <a:srgbClr val="000080"/>
                          </a:solidFill>
                          <a:effectLst/>
                          <a:latin typeface="Century" panose="020406040505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してください。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ja-JP" sz="1050" kern="100">
                          <a:effectLst/>
                          <a:latin typeface="Century" panose="020406040505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5251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ja-JP" sz="1100" kern="0">
                          <a:solidFill>
                            <a:srgbClr val="000080"/>
                          </a:solidFill>
                          <a:effectLst/>
                          <a:latin typeface="Century" panose="020406040505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●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ja-JP" sz="1100" kern="0">
                          <a:solidFill>
                            <a:srgbClr val="000080"/>
                          </a:solidFill>
                          <a:effectLst/>
                          <a:latin typeface="Century" panose="020406040505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突起のあるものを入れると、材質上破れる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7530399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ja-JP" sz="1100" kern="0">
                          <a:solidFill>
                            <a:srgbClr val="000080"/>
                          </a:solidFill>
                          <a:effectLst/>
                          <a:latin typeface="Century" panose="020406040505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ことがありますのでご注意ください。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ja-JP" sz="1050" kern="100">
                          <a:effectLst/>
                          <a:latin typeface="Century" panose="020406040505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316127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ja-JP" sz="1100" kern="0">
                          <a:solidFill>
                            <a:srgbClr val="000080"/>
                          </a:solidFill>
                          <a:effectLst/>
                          <a:latin typeface="Century" panose="020406040505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●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ja-JP" sz="1100" kern="0">
                          <a:solidFill>
                            <a:srgbClr val="000080"/>
                          </a:solidFill>
                          <a:effectLst/>
                          <a:latin typeface="Century" panose="020406040505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可燃物ですので、火のそばに置かないでく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191044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ja-JP" sz="1100" kern="0">
                          <a:solidFill>
                            <a:srgbClr val="000080"/>
                          </a:solidFill>
                          <a:effectLst/>
                          <a:latin typeface="Century" panose="020406040505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ださい。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ja-JP" sz="1050" kern="100">
                          <a:effectLst/>
                          <a:latin typeface="Century" panose="020406040505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9635927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ja-JP" sz="1100" kern="0" dirty="0">
                          <a:solidFill>
                            <a:srgbClr val="000080"/>
                          </a:solidFill>
                          <a:effectLst/>
                          <a:latin typeface="Century" panose="020406040505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●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ja-JP" sz="1100" kern="0">
                          <a:solidFill>
                            <a:srgbClr val="000080"/>
                          </a:solidFill>
                          <a:effectLst/>
                          <a:latin typeface="Century" panose="020406040505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摩擦により衣服に色がつく場合があります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58809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en-US" sz="1100" kern="0">
                          <a:solidFill>
                            <a:srgbClr val="00008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9"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ja-JP" sz="1100" kern="0">
                          <a:solidFill>
                            <a:srgbClr val="000080"/>
                          </a:solidFill>
                          <a:effectLst/>
                          <a:latin typeface="Century" panose="020406040505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ので、こすらないようにしてください。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ja-JP" sz="1050" kern="100" dirty="0">
                          <a:effectLst/>
                          <a:latin typeface="Century" panose="020406040505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3487724"/>
                  </a:ext>
                </a:extLst>
              </a:tr>
            </a:tbl>
          </a:graphicData>
        </a:graphic>
      </p:graphicFrame>
      <p:pic>
        <p:nvPicPr>
          <p:cNvPr id="70" name="図 69" descr="アイコン&#10;&#10;低い精度で自動的に生成された説明">
            <a:extLst>
              <a:ext uri="{FF2B5EF4-FFF2-40B4-BE49-F238E27FC236}">
                <a16:creationId xmlns:a16="http://schemas.microsoft.com/office/drawing/2014/main" id="{60AC6B60-F177-4FF5-8C34-D4817D8E5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953" y="7087674"/>
            <a:ext cx="777307" cy="647756"/>
          </a:xfrm>
          <a:prstGeom prst="rect">
            <a:avLst/>
          </a:prstGeom>
        </p:spPr>
      </p:pic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AD311AB2-95B3-425F-AEAB-A96F5432FE02}"/>
              </a:ext>
            </a:extLst>
          </p:cNvPr>
          <p:cNvSpPr txBox="1"/>
          <p:nvPr/>
        </p:nvSpPr>
        <p:spPr>
          <a:xfrm>
            <a:off x="1882377" y="7674583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00" dirty="0">
                <a:solidFill>
                  <a:srgbClr val="0070C0"/>
                </a:solidFill>
              </a:rPr>
              <a:t>注意</a:t>
            </a: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2BA433A4-6DDD-4643-BB14-60B8B5FA02DB}"/>
              </a:ext>
            </a:extLst>
          </p:cNvPr>
          <p:cNvSpPr txBox="1"/>
          <p:nvPr/>
        </p:nvSpPr>
        <p:spPr>
          <a:xfrm>
            <a:off x="1882377" y="6807251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00" dirty="0">
                <a:solidFill>
                  <a:srgbClr val="0070C0"/>
                </a:solidFill>
              </a:rPr>
              <a:t>警告</a:t>
            </a:r>
          </a:p>
        </p:txBody>
      </p:sp>
      <p:sp>
        <p:nvSpPr>
          <p:cNvPr id="63" name="WordArt 27">
            <a:extLst>
              <a:ext uri="{FF2B5EF4-FFF2-40B4-BE49-F238E27FC236}">
                <a16:creationId xmlns:a16="http://schemas.microsoft.com/office/drawing/2014/main" id="{3758546C-B6E6-4091-92D1-415836A8421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583889" y="4565933"/>
            <a:ext cx="2565747" cy="12660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ja-JP" altLang="en-US" sz="675" kern="10" dirty="0">
                <a:solidFill>
                  <a:srgbClr val="00008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◎危険物は入れないでください。　　　　　　　　　　　　　　　　　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864D5AB-3381-42FE-91AC-659E6ADDD81D}"/>
              </a:ext>
            </a:extLst>
          </p:cNvPr>
          <p:cNvSpPr/>
          <p:nvPr/>
        </p:nvSpPr>
        <p:spPr>
          <a:xfrm>
            <a:off x="2327324" y="389861"/>
            <a:ext cx="914400" cy="1176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E608AAFF-C55E-4D43-ADFC-4E1203E3DC63}"/>
              </a:ext>
            </a:extLst>
          </p:cNvPr>
          <p:cNvSpPr/>
          <p:nvPr/>
        </p:nvSpPr>
        <p:spPr>
          <a:xfrm>
            <a:off x="2210698" y="3099"/>
            <a:ext cx="1856378" cy="371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E0D0CE09-F57D-4CCB-9B9A-D322590FD3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9297" y="188885"/>
            <a:ext cx="1209675" cy="242915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74295" tIns="8890" rIns="74295" bIns="88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en-US" sz="1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大</a:t>
            </a:r>
            <a:endParaRPr kumimoji="0" lang="ja-JP" altLang="ja-JP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61" name="直線矢印コネクタ 60">
            <a:extLst>
              <a:ext uri="{FF2B5EF4-FFF2-40B4-BE49-F238E27FC236}">
                <a16:creationId xmlns:a16="http://schemas.microsoft.com/office/drawing/2014/main" id="{40E26DF1-C73E-49F4-BDD6-B16CDBEE249C}"/>
              </a:ext>
            </a:extLst>
          </p:cNvPr>
          <p:cNvCxnSpPr>
            <a:cxnSpLocks/>
          </p:cNvCxnSpPr>
          <p:nvPr/>
        </p:nvCxnSpPr>
        <p:spPr>
          <a:xfrm flipV="1">
            <a:off x="2897802" y="5056256"/>
            <a:ext cx="614926" cy="7502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19711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</TotalTime>
  <Words>193</Words>
  <Application>Microsoft Office PowerPoint</Application>
  <PresentationFormat>A4 210 x 297 mm</PresentationFormat>
  <Paragraphs>63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0" baseType="lpstr">
      <vt:lpstr>HGｺﾞｼｯｸE</vt:lpstr>
      <vt:lpstr>ＭＳ Ｐゴシック</vt:lpstr>
      <vt:lpstr>ＭＳ ゴシック</vt:lpstr>
      <vt:lpstr>游ゴシック</vt:lpstr>
      <vt:lpstr>Arial</vt:lpstr>
      <vt:lpstr>Calibri</vt:lpstr>
      <vt:lpstr>Calibri Light</vt:lpstr>
      <vt:lpstr>Century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秋山 太一</dc:creator>
  <cp:lastModifiedBy>石川 千秋</cp:lastModifiedBy>
  <cp:revision>25</cp:revision>
  <cp:lastPrinted>2025-10-10T05:53:06Z</cp:lastPrinted>
  <dcterms:created xsi:type="dcterms:W3CDTF">2025-04-11T02:44:51Z</dcterms:created>
  <dcterms:modified xsi:type="dcterms:W3CDTF">2025-10-10T05:53:29Z</dcterms:modified>
</cp:coreProperties>
</file>