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69" d="100"/>
          <a:sy n="69" d="100"/>
        </p:scale>
        <p:origin x="1344" y="66"/>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2026/5/12</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a:t>マスター タイトルの書式設定</a:t>
            </a:r>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2026/5/12</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2026/5/12</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 </a:t>
            </a:r>
            <a:r>
              <a:rPr kumimoji="1" lang="en-US" altLang="ja-JP" dirty="0"/>
              <a:t>6 </a:t>
            </a:r>
            <a:r>
              <a:rPr kumimoji="1" lang="ja-JP" altLang="en-US" dirty="0"/>
              <a:t>レベル</a:t>
            </a:r>
          </a:p>
          <a:p>
            <a:pPr lvl="6"/>
            <a:r>
              <a:rPr kumimoji="1" lang="ja-JP" altLang="en-US" dirty="0"/>
              <a:t>第 </a:t>
            </a:r>
            <a:r>
              <a:rPr kumimoji="1" lang="en-US" altLang="ja-JP" dirty="0"/>
              <a:t>7 </a:t>
            </a:r>
            <a:r>
              <a:rPr kumimoji="1" lang="ja-JP" altLang="en-US" dirty="0"/>
              <a:t>レベル</a:t>
            </a:r>
          </a:p>
          <a:p>
            <a:pPr lvl="7"/>
            <a:r>
              <a:rPr kumimoji="1" lang="ja-JP" altLang="en-US" dirty="0"/>
              <a:t>第 </a:t>
            </a:r>
            <a:r>
              <a:rPr kumimoji="1" lang="en-US" altLang="ja-JP" dirty="0"/>
              <a:t>8 </a:t>
            </a:r>
            <a:r>
              <a:rPr kumimoji="1" lang="ja-JP" altLang="en-US" dirty="0"/>
              <a:t>レベル</a:t>
            </a:r>
          </a:p>
          <a:p>
            <a:pPr lvl="8"/>
            <a:r>
              <a:rPr kumimoji="1" lang="ja-JP" altLang="en-US" dirty="0"/>
              <a:t>第 </a:t>
            </a:r>
            <a:r>
              <a:rPr kumimoji="1" lang="en-US" altLang="ja-JP" dirty="0"/>
              <a:t>9 </a:t>
            </a:r>
            <a:r>
              <a:rPr kumimoji="1" lang="ja-JP" altLang="en-US" dirty="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2026/5/12</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a:p>
          <a:p>
            <a:pPr marL="57150" lvl="1" indent="-57150" defTabSz="488950">
              <a:lnSpc>
                <a:spcPct val="80000"/>
              </a:lnSpc>
              <a:spcBef>
                <a:spcPct val="0"/>
              </a:spcBef>
              <a:buFontTx/>
              <a:buChar char="••"/>
            </a:pPr>
            <a:r>
              <a:rPr kumimoji="1" lang="ja-JP" altLang="en-US" sz="1200" kern="1200" dirty="0"/>
              <a:t>契約</a:t>
            </a:r>
            <a:r>
              <a:rPr lang="ja-JP" altLang="en-US" sz="1200" dirty="0"/>
              <a:t>違反や不適切な行為があった場合、その内容によって一定期間、道と契約ができなくなることがあり、また契約の解除や損害賠償を請求することがあります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defTabSz="488950">
              <a:lnSpc>
                <a:spcPct val="80000"/>
              </a:lnSpc>
              <a:spcBef>
                <a:spcPts val="600"/>
              </a:spcBef>
              <a:buFontTx/>
              <a:buChar char="••"/>
            </a:pPr>
            <a:r>
              <a:rPr lang="ja-JP" altLang="en-US" sz="1200" dirty="0"/>
              <a:t>契約期間中に業務の処理状況に関し、公的書類等の関係書類の提出を求め、また、現地調査を行う場合があります</a:t>
            </a:r>
            <a:endParaRPr lang="en-US" altLang="ja-JP" sz="1200" dirty="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a:solidFill>
                  <a:schemeClr val="tx1"/>
                </a:solidFill>
              </a:rPr>
              <a:t>コンソーシアムの</a:t>
            </a:r>
            <a:r>
              <a:rPr lang="ja-JP" altLang="en-US" sz="1200" dirty="0">
                <a:solidFill>
                  <a:schemeClr val="tx1"/>
                </a:solidFill>
              </a:rPr>
              <a:t>代表者は責任体制・管理体制・実施体制を明示してください</a:t>
            </a:r>
            <a:endParaRPr lang="en-US" altLang="ja-JP" sz="1200" dirty="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コンソーシアムの</a:t>
            </a:r>
            <a:r>
              <a:rPr kumimoji="1" lang="ja-JP" altLang="en-US" sz="1200" kern="1200" dirty="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a:p>
          <a:p>
            <a:pPr marL="0" lvl="1" algn="l" defTabSz="488950">
              <a:lnSpc>
                <a:spcPct val="80000"/>
              </a:lnSpc>
              <a:spcBef>
                <a:spcPts val="600"/>
              </a:spcBef>
              <a:spcAft>
                <a:spcPts val="0"/>
              </a:spcAft>
            </a:pPr>
            <a:endParaRPr lang="en-US" altLang="ja-JP" sz="1300" dirty="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a:t>再委託は禁止です　　　　　　　　　　　　　　　　　　　　　　　　　　　　　　　　　ただし、一定の要件を満たす場合、例外的にその一部の業務を再委託することができます（再委託の詳細については裏面）　　　　　　　　　　　　　　　　　　　　　　　　　　　　　　　　　　　　　　</a:t>
            </a:r>
            <a:endParaRPr kumimoji="1" lang="en-US" altLang="ja-JP" sz="1200" kern="1200" dirty="0"/>
          </a:p>
          <a:p>
            <a:pPr marL="57150" lvl="1" indent="-57150" defTabSz="488950">
              <a:lnSpc>
                <a:spcPct val="80000"/>
              </a:lnSpc>
              <a:spcBef>
                <a:spcPts val="600"/>
              </a:spcBef>
              <a:buFontTx/>
              <a:buChar char="••"/>
            </a:pPr>
            <a:r>
              <a:rPr lang="ja-JP" altLang="en-US" sz="1200" dirty="0"/>
              <a:t>受託者は、委託業務に係る再委託先の行為について、その</a:t>
            </a:r>
            <a:r>
              <a:rPr lang="ja-JP" altLang="en-US" sz="1200" dirty="0">
                <a:solidFill>
                  <a:schemeClr val="tx1"/>
                </a:solidFill>
              </a:rPr>
              <a:t>全ての責任を負います</a:t>
            </a:r>
          </a:p>
          <a:p>
            <a:pPr marL="57150" lvl="1" indent="-57150" defTabSz="488950">
              <a:lnSpc>
                <a:spcPct val="80000"/>
              </a:lnSpc>
              <a:spcBef>
                <a:spcPts val="600"/>
              </a:spcBef>
              <a:buFontTx/>
              <a:buChar char="••"/>
            </a:pPr>
            <a:r>
              <a:rPr lang="ja-JP" altLang="en-US" sz="1200" dirty="0">
                <a:solidFill>
                  <a:schemeClr val="tx1"/>
                </a:solidFill>
              </a:rPr>
              <a:t>再委託が認められた場合、受託者は、契約を遵守するために必要な事項について、本契約書を準用して再委託先と約定するとともに、契約内容や契約上の留意事項について、再委託先への十分な説明と理解を得てください</a:t>
            </a:r>
            <a:endParaRPr lang="en-US" altLang="ja-JP" sz="1200" dirty="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a:p>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a:t>（事業者の皆様へ）</a:t>
            </a:r>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a:latin typeface="HG丸ｺﾞｼｯｸM-PRO" panose="020F0600000000000000" pitchFamily="50" charset="-128"/>
                <a:ea typeface="HG丸ｺﾞｼｯｸM-PRO" panose="020F0600000000000000" pitchFamily="50" charset="-128"/>
              </a:rPr>
              <a:t>　北海道</a:t>
            </a: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a:solidFill>
                  <a:schemeClr val="tx1"/>
                </a:solidFill>
              </a:rPr>
              <a:t>委託契約には成果物を求める</a:t>
            </a:r>
            <a:r>
              <a:rPr lang="ja-JP" altLang="en-US" sz="1200" b="1" dirty="0">
                <a:solidFill>
                  <a:schemeClr val="tx1"/>
                </a:solidFill>
              </a:rPr>
              <a:t>請負契約</a:t>
            </a:r>
            <a:r>
              <a:rPr lang="ja-JP" altLang="en-US" sz="1200" dirty="0">
                <a:solidFill>
                  <a:schemeClr val="tx1"/>
                </a:solidFill>
              </a:rPr>
              <a:t>と、一定の業務の執行を求める</a:t>
            </a:r>
            <a:r>
              <a:rPr lang="ja-JP" altLang="en-US" sz="1200" b="1" dirty="0">
                <a:solidFill>
                  <a:schemeClr val="tx1"/>
                </a:solidFill>
              </a:rPr>
              <a:t>（準）委任契約</a:t>
            </a:r>
            <a:r>
              <a:rPr lang="ja-JP" altLang="en-US" sz="1200" dirty="0">
                <a:solidFill>
                  <a:schemeClr val="tx1"/>
                </a:solidFill>
              </a:rPr>
              <a:t>があります</a:t>
            </a:r>
            <a:endParaRPr lang="en-US" altLang="ja-JP" sz="1200" dirty="0">
              <a:solidFill>
                <a:schemeClr val="tx1"/>
              </a:solidFill>
            </a:endParaRPr>
          </a:p>
          <a:p>
            <a:pPr marL="57150" lvl="1" indent="-57150" defTabSz="488950">
              <a:lnSpc>
                <a:spcPct val="80000"/>
              </a:lnSpc>
              <a:spcBef>
                <a:spcPts val="600"/>
              </a:spcBef>
              <a:buFontTx/>
              <a:buChar char="••"/>
            </a:pPr>
            <a:r>
              <a:rPr kumimoji="1" lang="ja-JP" altLang="en-US" sz="1200" b="1" kern="1200" dirty="0">
                <a:solidFill>
                  <a:schemeClr val="tx1"/>
                </a:solidFill>
              </a:rPr>
              <a:t>（準）委任契約</a:t>
            </a:r>
            <a:r>
              <a:rPr kumimoji="1" lang="ja-JP" altLang="en-US" sz="1200" kern="1200" dirty="0">
                <a:solidFill>
                  <a:schemeClr val="tx1"/>
                </a:solidFill>
              </a:rPr>
              <a:t>は業務に要した経費に</a:t>
            </a:r>
            <a:r>
              <a:rPr lang="ja-JP" altLang="en-US" sz="1200" dirty="0">
                <a:solidFill>
                  <a:schemeClr val="tx1"/>
                </a:solidFill>
              </a:rPr>
              <a:t>応じて</a:t>
            </a:r>
            <a:r>
              <a:rPr kumimoji="1" lang="ja-JP" altLang="en-US" sz="1200" kern="1200" dirty="0">
                <a:solidFill>
                  <a:schemeClr val="tx1"/>
                </a:solidFill>
              </a:rPr>
              <a:t>契約額の範囲内で対価が支払われるものであり、減額となる場合もあるので留意願います</a:t>
            </a:r>
            <a:endParaRPr kumimoji="1" lang="en-US" altLang="ja-JP" sz="1200" kern="1200" dirty="0">
              <a:solidFill>
                <a:schemeClr val="tx1"/>
              </a:solidFill>
            </a:endParaRPr>
          </a:p>
          <a:p>
            <a:pPr marL="57150" lvl="1" indent="-57150" defTabSz="488950">
              <a:lnSpc>
                <a:spcPct val="80000"/>
              </a:lnSpc>
              <a:spcBef>
                <a:spcPts val="600"/>
              </a:spcBef>
              <a:buFontTx/>
              <a:buChar char="••"/>
            </a:pPr>
            <a:r>
              <a:rPr kumimoji="1" lang="ja-JP" altLang="en-US" sz="1200" u="none" kern="1200" dirty="0">
                <a:solidFill>
                  <a:schemeClr val="tx1"/>
                </a:solidFill>
              </a:rPr>
              <a:t>準委任契約においては、契約を締結する際に法令等を遵守する旨の誓約書を提出してください</a:t>
            </a:r>
            <a:endParaRPr kumimoji="1" lang="en-US" altLang="ja-JP" sz="1200" u="none" kern="1200" dirty="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a:solidFill>
                  <a:schemeClr val="bg1"/>
                </a:solidFill>
              </a:rPr>
              <a:t>指名停止等</a:t>
            </a: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a:t>ー</a:t>
            </a:r>
            <a:r>
              <a:rPr kumimoji="1" lang="ja-JP" altLang="en-US" sz="2000" dirty="0"/>
              <a:t>委託契約に関する留意事項ー</a:t>
            </a:r>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r>
              <a:rPr kumimoji="1" lang="ja-JP" altLang="en-US" sz="1200" kern="1200" dirty="0"/>
              <a:t>業務を行う上で、事情の変更があった場合は、速やかに報告してください</a:t>
            </a:r>
            <a:endParaRPr kumimoji="1" lang="en-US" altLang="ja-JP" sz="12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報告等の義務</a:t>
            </a: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その他</a:t>
            </a: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調査等への対応</a:t>
            </a: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a:t>契約全般について</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lang="ja-JP" altLang="en-US" sz="1200" b="1" dirty="0">
                <a:solidFill>
                  <a:schemeClr val="bg1"/>
                </a:solidFill>
              </a:rPr>
              <a:t>（どれか一つでも該当した場合は認められな</a:t>
            </a:r>
            <a:endParaRPr lang="en-US" altLang="ja-JP" sz="1200" b="1" dirty="0">
              <a:solidFill>
                <a:schemeClr val="bg1"/>
              </a:solidFill>
            </a:endParaRPr>
          </a:p>
          <a:p>
            <a:pPr marL="0" lvl="1" defTabSz="488950">
              <a:lnSpc>
                <a:spcPct val="80000"/>
              </a:lnSpc>
              <a:spcBef>
                <a:spcPct val="0"/>
              </a:spcBef>
            </a:pPr>
            <a:r>
              <a:rPr kumimoji="1" lang="ja-JP" altLang="en-US" sz="1200" kern="1200" dirty="0"/>
              <a:t>以下のどれか一つでも該当した場合は認められません</a:t>
            </a:r>
            <a:endParaRPr kumimoji="1" lang="en-US" altLang="ja-JP" sz="1200" kern="1200" dirty="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r>
              <a:rPr kumimoji="1" lang="ja-JP" altLang="en-US" sz="1200" kern="1200" dirty="0"/>
              <a:t>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業務の主要な部分を再委託する場合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複数の業務をまとめて委託した場合に、１件以上の業務の全部を再委託する場合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a:t>ー</a:t>
            </a:r>
            <a:r>
              <a:rPr kumimoji="1" lang="ja-JP" altLang="en-US" sz="1900" dirty="0"/>
              <a:t>裏面</a:t>
            </a:r>
            <a:r>
              <a:rPr kumimoji="1" lang="ja-JP" altLang="en-US" sz="1900" dirty="0" err="1"/>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kumimoji="1" lang="ja-JP" altLang="en-US" sz="1200" kern="1200" dirty="0"/>
              <a:t>やむを</a:t>
            </a:r>
            <a:r>
              <a:rPr kumimoji="1" lang="ja-JP" altLang="en-US" sz="1200" kern="1200" dirty="0">
                <a:solidFill>
                  <a:schemeClr val="tx1"/>
                </a:solidFill>
              </a:rPr>
              <a:t>得ず再委託が必要な場合は、次の</a:t>
            </a:r>
            <a:r>
              <a:rPr kumimoji="1" lang="ja-JP" altLang="en-US" sz="1200" u="none" kern="1200" dirty="0">
                <a:solidFill>
                  <a:schemeClr val="tx1"/>
                </a:solidFill>
              </a:rPr>
              <a:t>関係</a:t>
            </a:r>
            <a:r>
              <a:rPr kumimoji="1" lang="ja-JP" altLang="en-US" sz="1200" u="none" kern="1200">
                <a:solidFill>
                  <a:schemeClr val="tx1"/>
                </a:solidFill>
              </a:rPr>
              <a:t>書類</a:t>
            </a:r>
            <a:r>
              <a:rPr kumimoji="1" lang="ja-JP" altLang="en-US" sz="1200" kern="1200" dirty="0">
                <a:solidFill>
                  <a:schemeClr val="tx1"/>
                </a:solidFill>
              </a:rPr>
              <a:t>を提出して、道の承諾を得てください</a:t>
            </a:r>
            <a:endParaRPr kumimoji="1" lang="en-US" altLang="ja-JP" sz="1200" kern="1200" dirty="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・再委託する相手方の称号又は名称及び住所</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・再委託する理由及びその必要性</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・再委託する業務の範囲・内容と契約金額</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・再委託する相手方の管理・履行体制、職員の状況</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イ　</a:t>
            </a:r>
            <a:r>
              <a:rPr lang="ja-JP" altLang="en-US" sz="1200" u="none">
                <a:solidFill>
                  <a:schemeClr val="tx1"/>
                </a:solidFill>
              </a:rPr>
              <a:t>再委託</a:t>
            </a:r>
            <a:r>
              <a:rPr lang="ja-JP" altLang="en-US" sz="1200" u="none" dirty="0">
                <a:solidFill>
                  <a:schemeClr val="tx1"/>
                </a:solidFill>
              </a:rPr>
              <a:t>する相手方から徴取した法令等を遵守する旨の誓約書の写し</a:t>
            </a:r>
          </a:p>
          <a:p>
            <a:pPr marL="0" lvl="1" indent="0" algn="l" defTabSz="488950">
              <a:lnSpc>
                <a:spcPct val="80000"/>
              </a:lnSpc>
              <a:spcBef>
                <a:spcPct val="0"/>
              </a:spcBef>
              <a:spcAft>
                <a:spcPts val="0"/>
              </a:spcAft>
              <a:buNone/>
            </a:pPr>
            <a:r>
              <a:rPr lang="ja-JP" altLang="en-US" sz="1200" u="none" dirty="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ウ</a:t>
            </a:r>
            <a:r>
              <a:rPr lang="ja-JP" altLang="en-US" sz="1200" dirty="0">
                <a:solidFill>
                  <a:schemeClr val="tx1"/>
                </a:solidFill>
              </a:rPr>
              <a:t>　その他求められた書類</a:t>
            </a: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a:solidFill>
                  <a:schemeClr val="bg1"/>
                </a:solidFill>
              </a:rPr>
              <a:t>再委託は事前の承諾が必要</a:t>
            </a: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a:t>再委託は禁止です</a:t>
            </a:r>
            <a:endParaRPr lang="en-US" altLang="ja-JP" sz="1200" dirty="0"/>
          </a:p>
          <a:p>
            <a:r>
              <a:rPr lang="ja-JP" altLang="en-US" sz="1200" dirty="0"/>
              <a:t>ただし、一定の要件を満たす場合、例外的にその一部の業務を再委託することができます</a:t>
            </a:r>
            <a:endParaRPr kumimoji="1" lang="ja-JP" altLang="en-US" sz="1200" dirty="0"/>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1047</TotalTime>
  <Words>618</Words>
  <Application>Microsoft Office PowerPoint</Application>
  <PresentationFormat>A4 210 x 297 mm</PresentationFormat>
  <Paragraphs>94</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長谷川＿涼太</cp:lastModifiedBy>
  <cp:revision>90</cp:revision>
  <cp:lastPrinted>2024-01-17T05:00:12Z</cp:lastPrinted>
  <dcterms:created xsi:type="dcterms:W3CDTF">2023-09-20T07:21:22Z</dcterms:created>
  <dcterms:modified xsi:type="dcterms:W3CDTF">2026-05-12T04:05:51Z</dcterms:modified>
</cp:coreProperties>
</file>