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68" r:id="rId3"/>
    <p:sldId id="295" r:id="rId4"/>
    <p:sldId id="274" r:id="rId5"/>
    <p:sldId id="269" r:id="rId6"/>
    <p:sldId id="281" r:id="rId7"/>
    <p:sldId id="284" r:id="rId8"/>
    <p:sldId id="290" r:id="rId9"/>
    <p:sldId id="294" r:id="rId10"/>
    <p:sldId id="289" r:id="rId11"/>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FF00"/>
    <a:srgbClr val="FFFFFF"/>
    <a:srgbClr val="66FF99"/>
    <a:srgbClr val="FF9900"/>
    <a:srgbClr val="FFFFCC"/>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9" d="100"/>
          <a:sy n="69" d="100"/>
        </p:scale>
        <p:origin x="103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3155843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152458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490182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1158504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3190970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2925319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1565839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1620171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95001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2579584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D652C46-EB5E-4C38-940F-7BC2FE515497}" type="datetimeFigureOut">
              <a:rPr kumimoji="1" lang="ja-JP" altLang="en-US" smtClean="0"/>
              <a:t>2022/11/16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2138007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652C46-EB5E-4C38-940F-7BC2FE515497}" type="datetimeFigureOut">
              <a:rPr kumimoji="1" lang="ja-JP" altLang="en-US" smtClean="0"/>
              <a:t>2022/11/16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0E6889-8383-454B-B4BB-9C5FFD8851D8}" type="slidenum">
              <a:rPr kumimoji="1" lang="ja-JP" altLang="en-US" smtClean="0"/>
              <a:t>‹#›</a:t>
            </a:fld>
            <a:endParaRPr kumimoji="1" lang="ja-JP" altLang="en-US"/>
          </a:p>
        </p:txBody>
      </p:sp>
    </p:spTree>
    <p:extLst>
      <p:ext uri="{BB962C8B-B14F-4D97-AF65-F5344CB8AC3E}">
        <p14:creationId xmlns:p14="http://schemas.microsoft.com/office/powerpoint/2010/main" val="11248861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a:spLocks noGrp="1"/>
          </p:cNvSpPr>
          <p:nvPr>
            <p:ph type="title"/>
          </p:nvPr>
        </p:nvSpPr>
        <p:spPr>
          <a:xfrm>
            <a:off x="235131" y="3047999"/>
            <a:ext cx="8752114" cy="994905"/>
          </a:xfrm>
        </p:spPr>
        <p:txBody>
          <a:bodyPr>
            <a:noAutofit/>
          </a:bodyPr>
          <a:lstStyle/>
          <a:p>
            <a:pPr algn="ctr"/>
            <a:r>
              <a:rPr lang="ja-JP" altLang="en-US" sz="4000" dirty="0" smtClean="0">
                <a:latin typeface="メイリオ" panose="020B0604030504040204" pitchFamily="50" charset="-128"/>
                <a:ea typeface="メイリオ" panose="020B0604030504040204" pitchFamily="50" charset="-128"/>
              </a:rPr>
              <a:t>排出量ボード</a:t>
            </a:r>
            <a:r>
              <a:rPr lang="ja-JP" altLang="en-US" sz="4000" dirty="0" smtClean="0">
                <a:latin typeface="メイリオ" panose="020B0604030504040204" pitchFamily="50" charset="-128"/>
                <a:ea typeface="メイリオ" panose="020B0604030504040204" pitchFamily="50" charset="-128"/>
              </a:rPr>
              <a:t>の設計仕様等について</a:t>
            </a:r>
            <a:endParaRPr lang="ja-JP" altLang="ja-JP" sz="4000" dirty="0">
              <a:latin typeface="メイリオ" panose="020B0604030504040204" pitchFamily="50" charset="-128"/>
              <a:ea typeface="メイリオ" panose="020B0604030504040204" pitchFamily="50" charset="-128"/>
            </a:endParaRPr>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3433" y="121869"/>
            <a:ext cx="1972491" cy="998477"/>
          </a:xfrm>
          <a:prstGeom prst="rect">
            <a:avLst/>
          </a:prstGeom>
        </p:spPr>
      </p:pic>
      <p:cxnSp>
        <p:nvCxnSpPr>
          <p:cNvPr id="3" name="直線コネクタ 2"/>
          <p:cNvCxnSpPr/>
          <p:nvPr/>
        </p:nvCxnSpPr>
        <p:spPr>
          <a:xfrm flipV="1">
            <a:off x="235131" y="3866606"/>
            <a:ext cx="8490858" cy="65314"/>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562577" y="5401537"/>
            <a:ext cx="4060556" cy="707886"/>
          </a:xfrm>
          <a:prstGeom prst="rect">
            <a:avLst/>
          </a:prstGeom>
          <a:noFill/>
        </p:spPr>
        <p:txBody>
          <a:bodyPr wrap="square" rtlCol="0">
            <a:spAutoFit/>
          </a:bodyPr>
          <a:lstStyle/>
          <a:p>
            <a:pPr algn="ctr"/>
            <a:r>
              <a:rPr kumimoji="1" lang="en-US" altLang="ja-JP" sz="2000" dirty="0" smtClean="0">
                <a:latin typeface="メイリオ" panose="020B0604030504040204" pitchFamily="50" charset="-128"/>
                <a:ea typeface="メイリオ" panose="020B0604030504040204" pitchFamily="50" charset="-128"/>
              </a:rPr>
              <a:t>2022</a:t>
            </a:r>
            <a:r>
              <a:rPr kumimoji="1" lang="ja-JP" altLang="en-US" sz="2000" dirty="0" smtClean="0">
                <a:latin typeface="メイリオ" panose="020B0604030504040204" pitchFamily="50" charset="-128"/>
                <a:ea typeface="メイリオ" panose="020B0604030504040204" pitchFamily="50" charset="-128"/>
              </a:rPr>
              <a:t>年</a:t>
            </a:r>
            <a:r>
              <a:rPr kumimoji="1" lang="en-US" altLang="ja-JP" sz="2000" dirty="0" smtClean="0">
                <a:latin typeface="メイリオ" panose="020B0604030504040204" pitchFamily="50" charset="-128"/>
                <a:ea typeface="メイリオ" panose="020B0604030504040204" pitchFamily="50" charset="-128"/>
              </a:rPr>
              <a:t>11</a:t>
            </a:r>
            <a:r>
              <a:rPr kumimoji="1" lang="ja-JP" altLang="en-US" sz="2000" dirty="0" smtClean="0">
                <a:latin typeface="メイリオ" panose="020B0604030504040204" pitchFamily="50" charset="-128"/>
                <a:ea typeface="メイリオ" panose="020B0604030504040204" pitchFamily="50" charset="-128"/>
              </a:rPr>
              <a:t>月</a:t>
            </a:r>
            <a:endParaRPr kumimoji="1" lang="en-US" altLang="ja-JP" sz="2000" dirty="0" smtClean="0">
              <a:latin typeface="メイリオ" panose="020B0604030504040204" pitchFamily="50" charset="-128"/>
              <a:ea typeface="メイリオ" panose="020B0604030504040204" pitchFamily="50" charset="-128"/>
            </a:endParaRPr>
          </a:p>
          <a:p>
            <a:pPr algn="ctr"/>
            <a:r>
              <a:rPr kumimoji="1" lang="ja-JP" altLang="en-US" sz="2000" dirty="0" smtClean="0">
                <a:latin typeface="メイリオ" panose="020B0604030504040204" pitchFamily="50" charset="-128"/>
                <a:ea typeface="メイリオ" panose="020B0604030504040204" pitchFamily="50" charset="-128"/>
              </a:rPr>
              <a:t>環境生活部 ゼロカーボン戦略課</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55298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 name="正方形/長方形 20"/>
          <p:cNvSpPr/>
          <p:nvPr/>
        </p:nvSpPr>
        <p:spPr>
          <a:xfrm>
            <a:off x="304800" y="3256548"/>
            <a:ext cx="8584049" cy="3473116"/>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012" y="17966"/>
            <a:ext cx="1452293" cy="735152"/>
          </a:xfrm>
          <a:prstGeom prst="rect">
            <a:avLst/>
          </a:prstGeom>
        </p:spPr>
      </p:pic>
      <p:sp>
        <p:nvSpPr>
          <p:cNvPr id="5" name="正方形/長方形 4"/>
          <p:cNvSpPr/>
          <p:nvPr/>
        </p:nvSpPr>
        <p:spPr>
          <a:xfrm>
            <a:off x="26127" y="50595"/>
            <a:ext cx="7642885" cy="597840"/>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ja-JP" altLang="en-US" sz="2800" b="1" dirty="0" smtClean="0">
                <a:latin typeface="メイリオ" panose="020B0604030504040204" pitchFamily="50" charset="-128"/>
                <a:ea typeface="メイリオ" panose="020B0604030504040204" pitchFamily="50" charset="-128"/>
              </a:rPr>
              <a:t>取組方針</a:t>
            </a:r>
            <a:r>
              <a:rPr lang="en-US" altLang="ja-JP" sz="2800" b="1" dirty="0" smtClean="0">
                <a:latin typeface="メイリオ" panose="020B0604030504040204" pitchFamily="50" charset="-128"/>
                <a:ea typeface="メイリオ" panose="020B0604030504040204" pitchFamily="50" charset="-128"/>
              </a:rPr>
              <a:t>(</a:t>
            </a:r>
            <a:r>
              <a:rPr lang="ja-JP" altLang="en-US" sz="2800" b="1" dirty="0" smtClean="0">
                <a:latin typeface="メイリオ" panose="020B0604030504040204" pitchFamily="50" charset="-128"/>
                <a:ea typeface="メイリオ" panose="020B0604030504040204" pitchFamily="50" charset="-128"/>
              </a:rPr>
              <a:t>将来的なデータフロー</a:t>
            </a:r>
            <a:r>
              <a:rPr lang="en-US" altLang="ja-JP" sz="2800" b="1" dirty="0" smtClean="0">
                <a:latin typeface="メイリオ" panose="020B0604030504040204" pitchFamily="50" charset="-128"/>
                <a:ea typeface="メイリオ" panose="020B0604030504040204" pitchFamily="50" charset="-128"/>
              </a:rPr>
              <a:t>)</a:t>
            </a:r>
            <a:endParaRPr lang="ja-JP" altLang="en-US" sz="2800" b="1" dirty="0">
              <a:latin typeface="メイリオ" panose="020B0604030504040204" pitchFamily="50" charset="-128"/>
              <a:ea typeface="メイリオ" panose="020B0604030504040204" pitchFamily="50" charset="-128"/>
            </a:endParaRPr>
          </a:p>
        </p:txBody>
      </p:sp>
      <p:sp>
        <p:nvSpPr>
          <p:cNvPr id="128" name="テキスト ボックス 127"/>
          <p:cNvSpPr txBox="1"/>
          <p:nvPr/>
        </p:nvSpPr>
        <p:spPr>
          <a:xfrm>
            <a:off x="187702" y="683640"/>
            <a:ext cx="5109091" cy="461665"/>
          </a:xfrm>
          <a:prstGeom prst="rect">
            <a:avLst/>
          </a:prstGeom>
          <a:no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rPr>
              <a:t>業種別の定量評価グラフのイメージ</a:t>
            </a:r>
            <a:endParaRPr kumimoji="1" lang="en-US" altLang="ja-JP" sz="2400" dirty="0" smtClean="0">
              <a:latin typeface="メイリオ" panose="020B0604030504040204" pitchFamily="50" charset="-128"/>
              <a:ea typeface="メイリオ" panose="020B0604030504040204" pitchFamily="50" charset="-128"/>
            </a:endParaRPr>
          </a:p>
        </p:txBody>
      </p:sp>
      <p:cxnSp>
        <p:nvCxnSpPr>
          <p:cNvPr id="3" name="直線矢印コネクタ 2"/>
          <p:cNvCxnSpPr/>
          <p:nvPr/>
        </p:nvCxnSpPr>
        <p:spPr>
          <a:xfrm>
            <a:off x="929281" y="5808147"/>
            <a:ext cx="7558001"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3679281" y="1758776"/>
            <a:ext cx="3355662" cy="461665"/>
          </a:xfrm>
          <a:prstGeom prst="rect">
            <a:avLst/>
          </a:prstGeom>
          <a:noFill/>
        </p:spPr>
        <p:txBody>
          <a:bodyPr wrap="none" rtlCol="0">
            <a:spAutoFit/>
          </a:bodyPr>
          <a:lstStyle/>
          <a:p>
            <a:r>
              <a:rPr kumimoji="1" lang="en-US" altLang="ja-JP" sz="2400" dirty="0" smtClean="0">
                <a:latin typeface="メイリオ" panose="020B0604030504040204" pitchFamily="50" charset="-128"/>
                <a:ea typeface="メイリオ" panose="020B0604030504040204" pitchFamily="50" charset="-128"/>
              </a:rPr>
              <a:t>CO2</a:t>
            </a:r>
            <a:r>
              <a:rPr kumimoji="1" lang="ja-JP" altLang="en-US" sz="2400" dirty="0" smtClean="0">
                <a:latin typeface="メイリオ" panose="020B0604030504040204" pitchFamily="50" charset="-128"/>
                <a:ea typeface="メイリオ" panose="020B0604030504040204" pitchFamily="50" charset="-128"/>
              </a:rPr>
              <a:t>排出量</a:t>
            </a:r>
            <a:r>
              <a:rPr kumimoji="1" lang="en-US" altLang="ja-JP" sz="2400" dirty="0" smtClean="0">
                <a:latin typeface="メイリオ" panose="020B0604030504040204" pitchFamily="50" charset="-128"/>
                <a:ea typeface="メイリオ" panose="020B0604030504040204" pitchFamily="50" charset="-128"/>
              </a:rPr>
              <a:t>(CO2-t/</a:t>
            </a:r>
            <a:r>
              <a:rPr kumimoji="1" lang="ja-JP" altLang="en-US" sz="2400" dirty="0" smtClean="0">
                <a:latin typeface="メイリオ" panose="020B0604030504040204" pitchFamily="50" charset="-128"/>
                <a:ea typeface="メイリオ" panose="020B0604030504040204" pitchFamily="50" charset="-128"/>
              </a:rPr>
              <a:t>年</a:t>
            </a:r>
            <a:r>
              <a:rPr kumimoji="1"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42" name="テキスト ボックス 41"/>
          <p:cNvSpPr txBox="1"/>
          <p:nvPr/>
        </p:nvSpPr>
        <p:spPr>
          <a:xfrm>
            <a:off x="1609686" y="2313298"/>
            <a:ext cx="7109639" cy="830997"/>
          </a:xfrm>
          <a:prstGeom prst="rect">
            <a:avLst/>
          </a:prstGeom>
          <a:no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rPr>
              <a:t>生産数量、延べ床面積、売上高など</a:t>
            </a:r>
            <a:endParaRPr kumimoji="1" lang="en-US" altLang="ja-JP" sz="2400" dirty="0" smtClean="0">
              <a:latin typeface="メイリオ" panose="020B0604030504040204" pitchFamily="50" charset="-128"/>
              <a:ea typeface="メイリオ" panose="020B0604030504040204" pitchFamily="50" charset="-128"/>
            </a:endParaRPr>
          </a:p>
          <a:p>
            <a:r>
              <a:rPr kumimoji="1" lang="en-US" altLang="ja-JP" sz="2400" dirty="0">
                <a:latin typeface="メイリオ" panose="020B0604030504040204" pitchFamily="50" charset="-128"/>
                <a:ea typeface="メイリオ" panose="020B0604030504040204" pitchFamily="50" charset="-128"/>
              </a:rPr>
              <a:t>	</a:t>
            </a:r>
            <a:r>
              <a:rPr kumimoji="1" lang="en-US" altLang="ja-JP"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その事業者に相応しい指標</a:t>
            </a:r>
            <a:endParaRPr kumimoji="1" lang="ja-JP" altLang="en-US" sz="24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500736" y="1307479"/>
            <a:ext cx="3547766" cy="461665"/>
          </a:xfrm>
          <a:prstGeom prst="rect">
            <a:avLst/>
          </a:prstGeom>
          <a:noFill/>
        </p:spPr>
        <p:txBody>
          <a:bodyPr wrap="none" rtlCol="0">
            <a:spAutoFit/>
          </a:bodyPr>
          <a:lstStyle/>
          <a:p>
            <a:r>
              <a:rPr kumimoji="1" lang="en-US" altLang="ja-JP" sz="2400" dirty="0" smtClean="0">
                <a:latin typeface="メイリオ" panose="020B0604030504040204" pitchFamily="50" charset="-128"/>
                <a:ea typeface="メイリオ" panose="020B0604030504040204" pitchFamily="50" charset="-128"/>
              </a:rPr>
              <a:t>CO2</a:t>
            </a:r>
            <a:r>
              <a:rPr kumimoji="1" lang="ja-JP" altLang="en-US" sz="2400" dirty="0" smtClean="0">
                <a:latin typeface="メイリオ" panose="020B0604030504040204" pitchFamily="50" charset="-128"/>
                <a:ea typeface="メイリオ" panose="020B0604030504040204" pitchFamily="50" charset="-128"/>
              </a:rPr>
              <a:t>排出量原単位</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仮称</a:t>
            </a:r>
            <a:r>
              <a:rPr kumimoji="1"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44" name="テキスト ボックス 43"/>
          <p:cNvSpPr txBox="1"/>
          <p:nvPr/>
        </p:nvSpPr>
        <p:spPr>
          <a:xfrm>
            <a:off x="1037440" y="2038275"/>
            <a:ext cx="492443" cy="461665"/>
          </a:xfrm>
          <a:prstGeom prst="rect">
            <a:avLst/>
          </a:prstGeom>
          <a:noFill/>
        </p:spPr>
        <p:txBody>
          <a:bodyPr wrap="none" rtlCol="0">
            <a:spAutoFit/>
          </a:bodyPr>
          <a:lstStyle/>
          <a:p>
            <a:r>
              <a:rPr kumimoji="1" lang="ja-JP" altLang="en-US" sz="2400" dirty="0" smtClean="0"/>
              <a:t>＝</a:t>
            </a:r>
            <a:endParaRPr kumimoji="1" lang="ja-JP" altLang="en-US" sz="2400" dirty="0"/>
          </a:p>
        </p:txBody>
      </p:sp>
      <p:cxnSp>
        <p:nvCxnSpPr>
          <p:cNvPr id="11" name="直線コネクタ 10"/>
          <p:cNvCxnSpPr/>
          <p:nvPr/>
        </p:nvCxnSpPr>
        <p:spPr>
          <a:xfrm>
            <a:off x="1529883" y="2208615"/>
            <a:ext cx="74231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1261253" y="4608024"/>
            <a:ext cx="1611083" cy="9791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2872604" y="4607378"/>
            <a:ext cx="1667176" cy="9791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4539780" y="4607378"/>
            <a:ext cx="1395384" cy="9791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p:nvSpPr>
        <p:spPr>
          <a:xfrm>
            <a:off x="5935164" y="4607377"/>
            <a:ext cx="2245046" cy="9791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1368879" y="4768887"/>
            <a:ext cx="1395831" cy="646331"/>
          </a:xfrm>
          <a:prstGeom prst="rect">
            <a:avLst/>
          </a:prstGeom>
          <a:noFill/>
        </p:spPr>
        <p:txBody>
          <a:bodyPr wrap="none" rtlCol="0">
            <a:spAutoFit/>
          </a:bodyPr>
          <a:lstStyle/>
          <a:p>
            <a:pPr algn="ctr"/>
            <a:r>
              <a:rPr kumimoji="1" lang="en-US" altLang="ja-JP" dirty="0" smtClean="0">
                <a:latin typeface="メイリオ" panose="020B0604030504040204" pitchFamily="50" charset="-128"/>
                <a:ea typeface="メイリオ" panose="020B0604030504040204" pitchFamily="50" charset="-128"/>
              </a:rPr>
              <a:t>A</a:t>
            </a:r>
          </a:p>
          <a:p>
            <a:pPr algn="ctr"/>
            <a:r>
              <a:rPr kumimoji="1" lang="en-US" altLang="ja-JP" dirty="0" smtClean="0">
                <a:latin typeface="メイリオ" panose="020B0604030504040204" pitchFamily="50" charset="-128"/>
                <a:ea typeface="メイリオ" panose="020B0604030504040204" pitchFamily="50" charset="-128"/>
              </a:rPr>
              <a:t>TOP</a:t>
            </a:r>
            <a:r>
              <a:rPr kumimoji="1" lang="ja-JP" altLang="en-US" dirty="0" smtClean="0">
                <a:latin typeface="メイリオ" panose="020B0604030504040204" pitchFamily="50" charset="-128"/>
                <a:ea typeface="メイリオ" panose="020B0604030504040204" pitchFamily="50" charset="-128"/>
              </a:rPr>
              <a:t>～</a:t>
            </a:r>
            <a:r>
              <a:rPr kumimoji="1" lang="en-US" altLang="ja-JP" dirty="0" smtClean="0">
                <a:latin typeface="メイリオ" panose="020B0604030504040204" pitchFamily="50" charset="-128"/>
                <a:ea typeface="メイリオ" panose="020B0604030504040204" pitchFamily="50" charset="-128"/>
              </a:rPr>
              <a:t>25%</a:t>
            </a:r>
            <a:endParaRPr kumimoji="1" lang="ja-JP" altLang="en-US" dirty="0">
              <a:latin typeface="メイリオ" panose="020B0604030504040204" pitchFamily="50" charset="-128"/>
              <a:ea typeface="メイリオ" panose="020B0604030504040204" pitchFamily="50" charset="-128"/>
            </a:endParaRPr>
          </a:p>
        </p:txBody>
      </p:sp>
      <p:sp>
        <p:nvSpPr>
          <p:cNvPr id="62" name="テキスト ボックス 61"/>
          <p:cNvSpPr txBox="1"/>
          <p:nvPr/>
        </p:nvSpPr>
        <p:spPr>
          <a:xfrm>
            <a:off x="3052143" y="4755109"/>
            <a:ext cx="1225015" cy="646331"/>
          </a:xfrm>
          <a:prstGeom prst="rect">
            <a:avLst/>
          </a:prstGeom>
          <a:noFill/>
        </p:spPr>
        <p:txBody>
          <a:bodyPr wrap="none" rtlCol="0">
            <a:spAutoFit/>
          </a:bodyPr>
          <a:lstStyle/>
          <a:p>
            <a:pPr algn="ctr"/>
            <a:r>
              <a:rPr kumimoji="1" lang="en-US" altLang="ja-JP" dirty="0" smtClean="0">
                <a:latin typeface="メイリオ" panose="020B0604030504040204" pitchFamily="50" charset="-128"/>
                <a:ea typeface="メイリオ" panose="020B0604030504040204" pitchFamily="50" charset="-128"/>
              </a:rPr>
              <a:t>B</a:t>
            </a:r>
          </a:p>
          <a:p>
            <a:pPr algn="ctr"/>
            <a:r>
              <a:rPr kumimoji="1" lang="en-US" altLang="ja-JP" dirty="0" smtClean="0">
                <a:latin typeface="メイリオ" panose="020B0604030504040204" pitchFamily="50" charset="-128"/>
                <a:ea typeface="メイリオ" panose="020B0604030504040204" pitchFamily="50" charset="-128"/>
              </a:rPr>
              <a:t>26</a:t>
            </a:r>
            <a:r>
              <a:rPr kumimoji="1" lang="ja-JP" altLang="en-US" dirty="0" smtClean="0">
                <a:latin typeface="メイリオ" panose="020B0604030504040204" pitchFamily="50" charset="-128"/>
                <a:ea typeface="メイリオ" panose="020B0604030504040204" pitchFamily="50" charset="-128"/>
              </a:rPr>
              <a:t>～</a:t>
            </a:r>
            <a:r>
              <a:rPr kumimoji="1" lang="en-US" altLang="ja-JP" dirty="0" smtClean="0">
                <a:latin typeface="メイリオ" panose="020B0604030504040204" pitchFamily="50" charset="-128"/>
                <a:ea typeface="メイリオ" panose="020B0604030504040204" pitchFamily="50" charset="-128"/>
              </a:rPr>
              <a:t>50%</a:t>
            </a:r>
            <a:endParaRPr kumimoji="1" lang="ja-JP" altLang="en-US" dirty="0">
              <a:latin typeface="メイリオ" panose="020B0604030504040204" pitchFamily="50" charset="-128"/>
              <a:ea typeface="メイリオ" panose="020B0604030504040204" pitchFamily="50" charset="-128"/>
            </a:endParaRPr>
          </a:p>
        </p:txBody>
      </p:sp>
      <p:sp>
        <p:nvSpPr>
          <p:cNvPr id="65" name="テキスト ボックス 64"/>
          <p:cNvSpPr txBox="1"/>
          <p:nvPr/>
        </p:nvSpPr>
        <p:spPr>
          <a:xfrm>
            <a:off x="4675535" y="4755109"/>
            <a:ext cx="1225015" cy="646331"/>
          </a:xfrm>
          <a:prstGeom prst="rect">
            <a:avLst/>
          </a:prstGeom>
          <a:noFill/>
        </p:spPr>
        <p:txBody>
          <a:bodyPr wrap="none" rtlCol="0">
            <a:spAutoFit/>
          </a:bodyPr>
          <a:lstStyle/>
          <a:p>
            <a:pPr algn="ctr"/>
            <a:r>
              <a:rPr kumimoji="1" lang="en-US" altLang="ja-JP" dirty="0" smtClean="0">
                <a:latin typeface="メイリオ" panose="020B0604030504040204" pitchFamily="50" charset="-128"/>
                <a:ea typeface="メイリオ" panose="020B0604030504040204" pitchFamily="50" charset="-128"/>
              </a:rPr>
              <a:t>C</a:t>
            </a:r>
          </a:p>
          <a:p>
            <a:pPr algn="ctr"/>
            <a:r>
              <a:rPr kumimoji="1" lang="en-US" altLang="ja-JP" dirty="0" smtClean="0">
                <a:latin typeface="メイリオ" panose="020B0604030504040204" pitchFamily="50" charset="-128"/>
                <a:ea typeface="メイリオ" panose="020B0604030504040204" pitchFamily="50" charset="-128"/>
              </a:rPr>
              <a:t>51</a:t>
            </a:r>
            <a:r>
              <a:rPr kumimoji="1" lang="ja-JP" altLang="en-US" dirty="0" smtClean="0">
                <a:latin typeface="メイリオ" panose="020B0604030504040204" pitchFamily="50" charset="-128"/>
                <a:ea typeface="メイリオ" panose="020B0604030504040204" pitchFamily="50" charset="-128"/>
              </a:rPr>
              <a:t>～</a:t>
            </a:r>
            <a:r>
              <a:rPr kumimoji="1" lang="en-US" altLang="ja-JP" dirty="0" smtClean="0">
                <a:latin typeface="メイリオ" panose="020B0604030504040204" pitchFamily="50" charset="-128"/>
                <a:ea typeface="メイリオ" panose="020B0604030504040204" pitchFamily="50" charset="-128"/>
              </a:rPr>
              <a:t>75%</a:t>
            </a:r>
            <a:endParaRPr kumimoji="1" lang="ja-JP" altLang="en-US" dirty="0">
              <a:latin typeface="メイリオ" panose="020B0604030504040204" pitchFamily="50" charset="-128"/>
              <a:ea typeface="メイリオ" panose="020B0604030504040204" pitchFamily="50" charset="-128"/>
            </a:endParaRPr>
          </a:p>
        </p:txBody>
      </p:sp>
      <p:sp>
        <p:nvSpPr>
          <p:cNvPr id="66" name="テキスト ボックス 65"/>
          <p:cNvSpPr txBox="1"/>
          <p:nvPr/>
        </p:nvSpPr>
        <p:spPr>
          <a:xfrm>
            <a:off x="6243625" y="4768887"/>
            <a:ext cx="1928285" cy="646331"/>
          </a:xfrm>
          <a:prstGeom prst="rect">
            <a:avLst/>
          </a:prstGeom>
          <a:noFill/>
        </p:spPr>
        <p:txBody>
          <a:bodyPr wrap="none" rtlCol="0">
            <a:spAutoFit/>
          </a:bodyPr>
          <a:lstStyle/>
          <a:p>
            <a:pPr algn="ctr"/>
            <a:r>
              <a:rPr kumimoji="1" lang="en-US" altLang="ja-JP" dirty="0" smtClean="0">
                <a:latin typeface="メイリオ" panose="020B0604030504040204" pitchFamily="50" charset="-128"/>
                <a:ea typeface="メイリオ" panose="020B0604030504040204" pitchFamily="50" charset="-128"/>
              </a:rPr>
              <a:t>D</a:t>
            </a:r>
          </a:p>
          <a:p>
            <a:pPr algn="ctr"/>
            <a:r>
              <a:rPr kumimoji="1" lang="en-US" altLang="ja-JP" dirty="0" smtClean="0">
                <a:latin typeface="メイリオ" panose="020B0604030504040204" pitchFamily="50" charset="-128"/>
                <a:ea typeface="メイリオ" panose="020B0604030504040204" pitchFamily="50" charset="-128"/>
              </a:rPr>
              <a:t>76%</a:t>
            </a:r>
            <a:r>
              <a:rPr kumimoji="1" lang="ja-JP" altLang="en-US" dirty="0" smtClean="0">
                <a:latin typeface="メイリオ" panose="020B0604030504040204" pitchFamily="50" charset="-128"/>
                <a:ea typeface="メイリオ" panose="020B0604030504040204" pitchFamily="50" charset="-128"/>
              </a:rPr>
              <a:t>～</a:t>
            </a:r>
            <a:r>
              <a:rPr kumimoji="1" lang="en-US" altLang="ja-JP" dirty="0" smtClean="0">
                <a:latin typeface="メイリオ" panose="020B0604030504040204" pitchFamily="50" charset="-128"/>
                <a:ea typeface="メイリオ" panose="020B0604030504040204" pitchFamily="50" charset="-128"/>
              </a:rPr>
              <a:t>BOTTOM</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2931285" y="6062953"/>
            <a:ext cx="3198311" cy="646331"/>
          </a:xfrm>
          <a:prstGeom prst="rect">
            <a:avLst/>
          </a:prstGeom>
          <a:noFill/>
        </p:spPr>
        <p:txBody>
          <a:bodyPr wrap="none" rtlCol="0">
            <a:spAutoFit/>
          </a:bodyPr>
          <a:lstStyle/>
          <a:p>
            <a:pPr algn="ctr"/>
            <a:r>
              <a:rPr kumimoji="1" lang="ja-JP" altLang="en-US" dirty="0" smtClean="0">
                <a:latin typeface="メイリオ" panose="020B0604030504040204" pitchFamily="50" charset="-128"/>
                <a:ea typeface="メイリオ" panose="020B0604030504040204" pitchFamily="50" charset="-128"/>
              </a:rPr>
              <a:t>事業活動に対する</a:t>
            </a:r>
            <a:r>
              <a:rPr kumimoji="1" lang="en-US" altLang="ja-JP" dirty="0" smtClean="0">
                <a:latin typeface="メイリオ" panose="020B0604030504040204" pitchFamily="50" charset="-128"/>
                <a:ea typeface="メイリオ" panose="020B0604030504040204" pitchFamily="50" charset="-128"/>
              </a:rPr>
              <a:t>CO2</a:t>
            </a:r>
            <a:r>
              <a:rPr kumimoji="1" lang="ja-JP" altLang="en-US" dirty="0" smtClean="0">
                <a:latin typeface="メイリオ" panose="020B0604030504040204" pitchFamily="50" charset="-128"/>
                <a:ea typeface="メイリオ" panose="020B0604030504040204" pitchFamily="50" charset="-128"/>
              </a:rPr>
              <a:t>排出量</a:t>
            </a:r>
            <a:endParaRPr kumimoji="1" lang="en-US" altLang="ja-JP" dirty="0" smtClean="0">
              <a:latin typeface="メイリオ" panose="020B0604030504040204" pitchFamily="50" charset="-128"/>
              <a:ea typeface="メイリオ" panose="020B0604030504040204" pitchFamily="50" charset="-128"/>
            </a:endParaRPr>
          </a:p>
          <a:p>
            <a:pPr algn="ctr"/>
            <a:r>
              <a:rPr kumimoji="1" lang="en-US" altLang="ja-JP" dirty="0" smtClean="0">
                <a:latin typeface="メイリオ" panose="020B0604030504040204" pitchFamily="50" charset="-128"/>
                <a:ea typeface="メイリオ" panose="020B0604030504040204" pitchFamily="50" charset="-128"/>
              </a:rPr>
              <a:t>(CO2</a:t>
            </a:r>
            <a:r>
              <a:rPr kumimoji="1" lang="ja-JP" altLang="en-US" dirty="0" smtClean="0">
                <a:latin typeface="メイリオ" panose="020B0604030504040204" pitchFamily="50" charset="-128"/>
                <a:ea typeface="メイリオ" panose="020B0604030504040204" pitchFamily="50" charset="-128"/>
              </a:rPr>
              <a:t>排出量原単位</a:t>
            </a:r>
            <a:r>
              <a:rPr kumimoji="1" lang="en-US" altLang="ja-JP" dirty="0" smtClean="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69" name="テキスト ボックス 68"/>
          <p:cNvSpPr txBox="1"/>
          <p:nvPr/>
        </p:nvSpPr>
        <p:spPr>
          <a:xfrm>
            <a:off x="523592" y="6062953"/>
            <a:ext cx="877163"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rPr>
              <a:t>少ない</a:t>
            </a:r>
            <a:endParaRPr kumimoji="1" lang="ja-JP" altLang="en-US"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8077037" y="6062953"/>
            <a:ext cx="646331"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rPr>
              <a:t>多い</a:t>
            </a:r>
            <a:endParaRPr kumimoji="1" lang="ja-JP" altLang="en-US" dirty="0">
              <a:latin typeface="メイリオ" panose="020B0604030504040204" pitchFamily="50" charset="-128"/>
              <a:ea typeface="メイリオ" panose="020B0604030504040204" pitchFamily="50" charset="-128"/>
            </a:endParaRPr>
          </a:p>
        </p:txBody>
      </p:sp>
      <p:sp>
        <p:nvSpPr>
          <p:cNvPr id="19" name="楕円 18"/>
          <p:cNvSpPr/>
          <p:nvPr/>
        </p:nvSpPr>
        <p:spPr>
          <a:xfrm>
            <a:off x="3889440" y="4625370"/>
            <a:ext cx="210838" cy="1870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吹き出し 19"/>
          <p:cNvSpPr/>
          <p:nvPr/>
        </p:nvSpPr>
        <p:spPr>
          <a:xfrm>
            <a:off x="2835934" y="3478647"/>
            <a:ext cx="3407692" cy="831960"/>
          </a:xfrm>
          <a:prstGeom prst="wedgeRoundRectCallout">
            <a:avLst>
              <a:gd name="adj1" fmla="val -16162"/>
              <a:gd name="adj2" fmla="val 84149"/>
              <a:gd name="adj3" fmla="val 16667"/>
            </a:avLst>
          </a:prstGeom>
          <a:solidFill>
            <a:schemeClr val="bg1">
              <a:alpha val="5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あなたの事業所は</a:t>
            </a:r>
            <a:endParaRPr kumimoji="1" lang="en-US" altLang="ja-JP"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dirty="0" smtClean="0">
                <a:solidFill>
                  <a:schemeClr val="tx1"/>
                </a:solidFill>
                <a:latin typeface="メイリオ" panose="020B0604030504040204" pitchFamily="50" charset="-128"/>
                <a:ea typeface="メイリオ" panose="020B0604030504040204" pitchFamily="50" charset="-128"/>
              </a:rPr>
              <a:t>Ｂグループ</a:t>
            </a:r>
            <a:r>
              <a:rPr kumimoji="1" lang="en-US" altLang="ja-JP" dirty="0" smtClean="0">
                <a:solidFill>
                  <a:schemeClr val="tx1"/>
                </a:solidFill>
                <a:latin typeface="メイリオ" panose="020B0604030504040204" pitchFamily="50" charset="-128"/>
                <a:ea typeface="メイリオ" panose="020B0604030504040204" pitchFamily="50" charset="-128"/>
              </a:rPr>
              <a:t>(</a:t>
            </a:r>
            <a:r>
              <a:rPr kumimoji="1" lang="ja-JP" altLang="en-US" dirty="0" smtClean="0">
                <a:solidFill>
                  <a:schemeClr val="tx1"/>
                </a:solidFill>
                <a:latin typeface="メイリオ" panose="020B0604030504040204" pitchFamily="50" charset="-128"/>
                <a:ea typeface="メイリオ" panose="020B0604030504040204" pitchFamily="50" charset="-128"/>
              </a:rPr>
              <a:t>●位</a:t>
            </a:r>
            <a:r>
              <a:rPr kumimoji="1" lang="en-US" altLang="ja-JP" dirty="0" smtClean="0">
                <a:solidFill>
                  <a:schemeClr val="tx1"/>
                </a:solidFill>
                <a:latin typeface="メイリオ" panose="020B0604030504040204" pitchFamily="50" charset="-128"/>
                <a:ea typeface="メイリオ" panose="020B0604030504040204" pitchFamily="50" charset="-128"/>
              </a:rPr>
              <a:t>/</a:t>
            </a:r>
            <a:r>
              <a:rPr kumimoji="1" lang="ja-JP" altLang="en-US" dirty="0" smtClean="0">
                <a:solidFill>
                  <a:schemeClr val="tx1"/>
                </a:solidFill>
                <a:latin typeface="メイリオ" panose="020B0604030504040204" pitchFamily="50" charset="-128"/>
                <a:ea typeface="メイリオ" panose="020B0604030504040204" pitchFamily="50" charset="-128"/>
              </a:rPr>
              <a:t>△社中</a:t>
            </a:r>
            <a:r>
              <a:rPr kumimoji="1" lang="en-US" altLang="ja-JP" dirty="0" smtClean="0">
                <a:solidFill>
                  <a:schemeClr val="tx1"/>
                </a:solidFill>
                <a:latin typeface="メイリオ" panose="020B0604030504040204" pitchFamily="50" charset="-128"/>
                <a:ea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75" name="テキスト ボックス 74"/>
          <p:cNvSpPr txBox="1"/>
          <p:nvPr/>
        </p:nvSpPr>
        <p:spPr>
          <a:xfrm>
            <a:off x="421534" y="3341582"/>
            <a:ext cx="1569660" cy="369332"/>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rPr>
              <a:t>表示イメージ</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90511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012" y="17966"/>
            <a:ext cx="1452293" cy="735152"/>
          </a:xfrm>
          <a:prstGeom prst="rect">
            <a:avLst/>
          </a:prstGeom>
        </p:spPr>
      </p:pic>
      <p:sp>
        <p:nvSpPr>
          <p:cNvPr id="7" name="テキスト ボックス 6"/>
          <p:cNvSpPr txBox="1"/>
          <p:nvPr/>
        </p:nvSpPr>
        <p:spPr>
          <a:xfrm>
            <a:off x="298173" y="785747"/>
            <a:ext cx="8646390" cy="4893647"/>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rPr>
              <a:t>＜実施背景＞</a:t>
            </a:r>
            <a:endParaRPr lang="en-US" altLang="ja-JP" sz="2400" b="1" dirty="0" smtClean="0">
              <a:latin typeface="メイリオ" panose="020B0604030504040204" pitchFamily="50" charset="-128"/>
              <a:ea typeface="メイリオ" panose="020B0604030504040204" pitchFamily="50" charset="-128"/>
            </a:endParaRPr>
          </a:p>
          <a:p>
            <a:pPr marL="273050" indent="-273050"/>
            <a:r>
              <a:rPr lang="ja-JP" altLang="en-US" sz="2400" dirty="0" smtClean="0">
                <a:latin typeface="メイリオ" panose="020B0604030504040204" pitchFamily="50" charset="-128"/>
                <a:ea typeface="メイリオ" panose="020B0604030504040204" pitchFamily="50" charset="-128"/>
              </a:rPr>
              <a:t>・これまで、温室効果ガス排出に関する</a:t>
            </a:r>
            <a:r>
              <a:rPr lang="ja-JP" altLang="en-US" sz="2400" b="1" u="sng" dirty="0" smtClean="0">
                <a:latin typeface="メイリオ" panose="020B0604030504040204" pitchFamily="50" charset="-128"/>
                <a:ea typeface="メイリオ" panose="020B0604030504040204" pitchFamily="50" charset="-128"/>
              </a:rPr>
              <a:t>北海道条例に基づく報告</a:t>
            </a:r>
            <a:r>
              <a:rPr lang="ja-JP" altLang="en-US" sz="2400" dirty="0" smtClean="0">
                <a:latin typeface="メイリオ" panose="020B0604030504040204" pitchFamily="50" charset="-128"/>
                <a:ea typeface="メイリオ" panose="020B0604030504040204" pitchFamily="50" charset="-128"/>
              </a:rPr>
              <a:t>データは公表されているが、その活用に課題がある</a:t>
            </a:r>
            <a:endParaRPr lang="en-US" altLang="ja-JP" sz="2400" dirty="0" smtClean="0">
              <a:latin typeface="メイリオ" panose="020B0604030504040204" pitchFamily="50" charset="-128"/>
              <a:ea typeface="メイリオ" panose="020B0604030504040204" pitchFamily="50" charset="-128"/>
            </a:endParaRPr>
          </a:p>
          <a:p>
            <a:pPr marL="273050" indent="-273050"/>
            <a:r>
              <a:rPr lang="ja-JP" altLang="en-US" sz="2400" dirty="0" smtClean="0">
                <a:latin typeface="メイリオ" panose="020B0604030504040204" pitchFamily="50" charset="-128"/>
                <a:ea typeface="メイリオ" panose="020B0604030504040204" pitchFamily="50" charset="-128"/>
              </a:rPr>
              <a:t>・報告された温室効果ガスの排出量推移や削減への取組について</a:t>
            </a:r>
            <a:r>
              <a:rPr lang="ja-JP" altLang="en-US" sz="2400" b="1" dirty="0" smtClean="0">
                <a:latin typeface="メイリオ" panose="020B0604030504040204" pitchFamily="50" charset="-128"/>
                <a:ea typeface="メイリオ" panose="020B0604030504040204" pitchFamily="50" charset="-128"/>
              </a:rPr>
              <a:t>容易に整理、</a:t>
            </a:r>
            <a:r>
              <a:rPr lang="en-US" altLang="ja-JP" sz="2400" b="1" dirty="0" smtClean="0">
                <a:latin typeface="メイリオ" panose="020B0604030504040204" pitchFamily="50" charset="-128"/>
                <a:ea typeface="メイリオ" panose="020B0604030504040204" pitchFamily="50" charset="-128"/>
              </a:rPr>
              <a:t>PR</a:t>
            </a:r>
            <a:r>
              <a:rPr lang="ja-JP" altLang="en-US" sz="2400" dirty="0" smtClean="0">
                <a:latin typeface="メイリオ" panose="020B0604030504040204" pitchFamily="50" charset="-128"/>
                <a:ea typeface="メイリオ" panose="020B0604030504040204" pitchFamily="50" charset="-128"/>
              </a:rPr>
              <a:t>できるようなツール構築が望まれる</a:t>
            </a:r>
            <a:endParaRPr lang="en-US" altLang="ja-JP" sz="2400" dirty="0" smtClean="0">
              <a:latin typeface="メイリオ" panose="020B0604030504040204" pitchFamily="50" charset="-128"/>
              <a:ea typeface="メイリオ" panose="020B0604030504040204" pitchFamily="50" charset="-128"/>
            </a:endParaRPr>
          </a:p>
          <a:p>
            <a:pPr marL="269875" indent="-269875"/>
            <a:r>
              <a:rPr lang="ja-JP" altLang="en-US" sz="2400" dirty="0" smtClean="0">
                <a:latin typeface="メイリオ" panose="020B0604030504040204" pitchFamily="50" charset="-128"/>
                <a:ea typeface="メイリオ" panose="020B0604030504040204" pitchFamily="50" charset="-128"/>
              </a:rPr>
              <a:t>・そのため当ツールでは、利用する企業としても</a:t>
            </a:r>
            <a:r>
              <a:rPr lang="ja-JP" altLang="en-US" sz="2400" b="1" u="sng" dirty="0" smtClean="0">
                <a:latin typeface="メイリオ" panose="020B0604030504040204" pitchFamily="50" charset="-128"/>
                <a:ea typeface="メイリオ" panose="020B0604030504040204" pitchFamily="50" charset="-128"/>
              </a:rPr>
              <a:t>現状把握が容易</a:t>
            </a:r>
            <a:r>
              <a:rPr lang="ja-JP" altLang="en-US" sz="2400" dirty="0" smtClean="0">
                <a:latin typeface="メイリオ" panose="020B0604030504040204" pitchFamily="50" charset="-128"/>
                <a:ea typeface="メイリオ" panose="020B0604030504040204" pitchFamily="50" charset="-128"/>
              </a:rPr>
              <a:t>にでき、</a:t>
            </a:r>
            <a:r>
              <a:rPr lang="ja-JP" altLang="en-US" sz="2400" b="1" u="sng" dirty="0" smtClean="0">
                <a:solidFill>
                  <a:srgbClr val="0000FF"/>
                </a:solidFill>
                <a:latin typeface="メイリオ" panose="020B0604030504040204" pitchFamily="50" charset="-128"/>
                <a:ea typeface="メイリオ" panose="020B0604030504040204" pitchFamily="50" charset="-128"/>
              </a:rPr>
              <a:t>北海道条例報告も兼ねる</a:t>
            </a:r>
            <a:r>
              <a:rPr lang="ja-JP" altLang="en-US" sz="2400" dirty="0" smtClean="0">
                <a:latin typeface="メイリオ" panose="020B0604030504040204" pitchFamily="50" charset="-128"/>
                <a:ea typeface="メイリオ" panose="020B0604030504040204" pitchFamily="50" charset="-128"/>
              </a:rPr>
              <a:t>ことができるようなものを目指す</a:t>
            </a:r>
            <a:endParaRPr lang="en-US" altLang="ja-JP" sz="2400" dirty="0" smtClean="0">
              <a:latin typeface="メイリオ" panose="020B0604030504040204" pitchFamily="50" charset="-128"/>
              <a:ea typeface="メイリオ" panose="020B0604030504040204" pitchFamily="50" charset="-128"/>
            </a:endParaRPr>
          </a:p>
          <a:p>
            <a:pPr marL="269875" indent="-269875"/>
            <a:r>
              <a:rPr lang="ja-JP" altLang="en-US" sz="2400" dirty="0">
                <a:latin typeface="メイリオ" panose="020B0604030504040204" pitchFamily="50" charset="-128"/>
                <a:ea typeface="メイリオ" panose="020B0604030504040204" pitchFamily="50" charset="-128"/>
              </a:rPr>
              <a:t>・対象は報告義務のある特定事業者のみならず、報告義務外の</a:t>
            </a:r>
            <a:r>
              <a:rPr lang="ja-JP" altLang="en-US" sz="2400" b="1" u="sng" dirty="0">
                <a:latin typeface="メイリオ" panose="020B0604030504040204" pitchFamily="50" charset="-128"/>
                <a:ea typeface="メイリオ" panose="020B0604030504040204" pitchFamily="50" charset="-128"/>
              </a:rPr>
              <a:t>中小企業の積極的な報告を促したい</a:t>
            </a:r>
            <a:endParaRPr lang="en-US" altLang="ja-JP" sz="2400" b="1" u="sng" dirty="0">
              <a:latin typeface="メイリオ" panose="020B0604030504040204" pitchFamily="50" charset="-128"/>
              <a:ea typeface="メイリオ" panose="020B0604030504040204" pitchFamily="50" charset="-128"/>
            </a:endParaRPr>
          </a:p>
          <a:p>
            <a:pPr marL="269875" indent="-269875"/>
            <a:r>
              <a:rPr lang="ja-JP" altLang="en-US"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既に民間で製品化されている</a:t>
            </a:r>
            <a:r>
              <a:rPr lang="ja-JP" altLang="en-US" sz="2400" b="1" u="sng" dirty="0" smtClean="0">
                <a:latin typeface="メイリオ" panose="020B0604030504040204" pitchFamily="50" charset="-128"/>
                <a:ea typeface="メイリオ" panose="020B0604030504040204" pitchFamily="50" charset="-128"/>
              </a:rPr>
              <a:t>排出量算定サービスとの連携</a:t>
            </a:r>
            <a:r>
              <a:rPr lang="ja-JP" altLang="en-US" sz="2400" dirty="0" smtClean="0">
                <a:latin typeface="メイリオ" panose="020B0604030504040204" pitchFamily="50" charset="-128"/>
                <a:ea typeface="メイリオ" panose="020B0604030504040204" pitchFamily="50" charset="-128"/>
              </a:rPr>
              <a:t>が実現できれば、</a:t>
            </a:r>
            <a:r>
              <a:rPr lang="ja-JP" altLang="en-US" sz="2400" b="1" dirty="0" smtClean="0">
                <a:latin typeface="メイリオ" panose="020B0604030504040204" pitchFamily="50" charset="-128"/>
                <a:ea typeface="メイリオ" panose="020B0604030504040204" pitchFamily="50" charset="-128"/>
              </a:rPr>
              <a:t>ユーザーにとって利便性</a:t>
            </a:r>
            <a:r>
              <a:rPr lang="ja-JP" altLang="en-US" sz="2400" dirty="0" smtClean="0">
                <a:latin typeface="メイリオ" panose="020B0604030504040204" pitchFamily="50" charset="-128"/>
                <a:ea typeface="メイリオ" panose="020B0604030504040204" pitchFamily="50" charset="-128"/>
              </a:rPr>
              <a:t>の点でメリットになる</a:t>
            </a:r>
            <a:endParaRPr lang="en-US" altLang="ja-JP" sz="2400" dirty="0" smtClean="0">
              <a:latin typeface="メイリオ" panose="020B0604030504040204" pitchFamily="50" charset="-128"/>
              <a:ea typeface="メイリオ" panose="020B0604030504040204" pitchFamily="50" charset="-128"/>
            </a:endParaRPr>
          </a:p>
        </p:txBody>
      </p:sp>
      <p:sp>
        <p:nvSpPr>
          <p:cNvPr id="5" name="正方形/長方形 4"/>
          <p:cNvSpPr/>
          <p:nvPr/>
        </p:nvSpPr>
        <p:spPr>
          <a:xfrm>
            <a:off x="26127" y="50595"/>
            <a:ext cx="7642885" cy="597840"/>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ja-JP" altLang="en-US" sz="2800" b="1" dirty="0" smtClean="0">
                <a:latin typeface="メイリオ" panose="020B0604030504040204" pitchFamily="50" charset="-128"/>
                <a:ea typeface="メイリオ" panose="020B0604030504040204" pitchFamily="50" charset="-128"/>
              </a:rPr>
              <a:t>概要</a:t>
            </a:r>
            <a:endParaRPr lang="ja-JP" altLang="en-US" sz="28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18605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012" y="17966"/>
            <a:ext cx="1452293" cy="735152"/>
          </a:xfrm>
          <a:prstGeom prst="rect">
            <a:avLst/>
          </a:prstGeom>
        </p:spPr>
      </p:pic>
      <p:sp>
        <p:nvSpPr>
          <p:cNvPr id="5" name="正方形/長方形 4"/>
          <p:cNvSpPr/>
          <p:nvPr/>
        </p:nvSpPr>
        <p:spPr>
          <a:xfrm>
            <a:off x="26127" y="50595"/>
            <a:ext cx="7642885" cy="597840"/>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ja-JP" altLang="en-US" sz="2800" b="1" dirty="0" smtClean="0">
                <a:latin typeface="メイリオ" panose="020B0604030504040204" pitchFamily="50" charset="-128"/>
                <a:ea typeface="メイリオ" panose="020B0604030504040204" pitchFamily="50" charset="-128"/>
              </a:rPr>
              <a:t>取組方針</a:t>
            </a:r>
            <a:r>
              <a:rPr lang="en-US" altLang="ja-JP" sz="2800" b="1" dirty="0" smtClean="0">
                <a:latin typeface="メイリオ" panose="020B0604030504040204" pitchFamily="50" charset="-128"/>
                <a:ea typeface="メイリオ" panose="020B0604030504040204" pitchFamily="50" charset="-128"/>
              </a:rPr>
              <a:t>(</a:t>
            </a:r>
            <a:r>
              <a:rPr lang="ja-JP" altLang="en-US" sz="2800" b="1" dirty="0" smtClean="0">
                <a:latin typeface="メイリオ" panose="020B0604030504040204" pitchFamily="50" charset="-128"/>
                <a:ea typeface="メイリオ" panose="020B0604030504040204" pitchFamily="50" charset="-128"/>
              </a:rPr>
              <a:t>将来的な目指すデータフロー</a:t>
            </a:r>
            <a:r>
              <a:rPr lang="en-US" altLang="ja-JP" sz="2800" b="1" dirty="0" smtClean="0">
                <a:latin typeface="メイリオ" panose="020B0604030504040204" pitchFamily="50" charset="-128"/>
                <a:ea typeface="メイリオ" panose="020B0604030504040204" pitchFamily="50" charset="-128"/>
              </a:rPr>
              <a:t>)</a:t>
            </a:r>
            <a:endParaRPr lang="ja-JP" altLang="en-US" sz="2800" b="1" dirty="0">
              <a:latin typeface="メイリオ" panose="020B0604030504040204" pitchFamily="50" charset="-128"/>
              <a:ea typeface="メイリオ" panose="020B0604030504040204" pitchFamily="50" charset="-128"/>
            </a:endParaRPr>
          </a:p>
        </p:txBody>
      </p:sp>
      <p:sp>
        <p:nvSpPr>
          <p:cNvPr id="43" name="正方形/長方形 42"/>
          <p:cNvSpPr/>
          <p:nvPr/>
        </p:nvSpPr>
        <p:spPr>
          <a:xfrm>
            <a:off x="74283" y="1973778"/>
            <a:ext cx="9047022" cy="335292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角丸四角形 44"/>
          <p:cNvSpPr/>
          <p:nvPr/>
        </p:nvSpPr>
        <p:spPr>
          <a:xfrm>
            <a:off x="2323043" y="750868"/>
            <a:ext cx="1173269" cy="102821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収受</a:t>
            </a: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46" name="右矢印 45"/>
          <p:cNvSpPr/>
          <p:nvPr/>
        </p:nvSpPr>
        <p:spPr>
          <a:xfrm>
            <a:off x="3515942" y="880728"/>
            <a:ext cx="413507" cy="851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47" name="角丸四角形 46"/>
          <p:cNvSpPr/>
          <p:nvPr/>
        </p:nvSpPr>
        <p:spPr>
          <a:xfrm>
            <a:off x="3949079" y="765386"/>
            <a:ext cx="1265934" cy="102821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記載内容チェック</a:t>
            </a: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51" name="角丸四角形 50"/>
          <p:cNvSpPr/>
          <p:nvPr/>
        </p:nvSpPr>
        <p:spPr>
          <a:xfrm>
            <a:off x="7781081" y="719596"/>
            <a:ext cx="1265934" cy="102821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latin typeface="メイリオ" panose="020B0604030504040204" pitchFamily="50" charset="-128"/>
                <a:ea typeface="メイリオ" panose="020B0604030504040204" pitchFamily="50" charset="-128"/>
              </a:rPr>
              <a:t>HP</a:t>
            </a:r>
            <a:r>
              <a:rPr kumimoji="1" lang="ja-JP" altLang="en-US" dirty="0" smtClean="0">
                <a:solidFill>
                  <a:schemeClr val="tx1"/>
                </a:solidFill>
                <a:latin typeface="メイリオ" panose="020B0604030504040204" pitchFamily="50" charset="-128"/>
                <a:ea typeface="メイリオ" panose="020B0604030504040204" pitchFamily="50" charset="-128"/>
              </a:rPr>
              <a:t>公表</a:t>
            </a:r>
            <a:endParaRPr kumimoji="1" lang="en-US" altLang="ja-JP" dirty="0" smtClean="0">
              <a:solidFill>
                <a:schemeClr val="tx1"/>
              </a:solidFill>
              <a:latin typeface="メイリオ" panose="020B0604030504040204" pitchFamily="50" charset="-128"/>
              <a:ea typeface="メイリオ" panose="020B0604030504040204" pitchFamily="50" charset="-128"/>
            </a:endParaRPr>
          </a:p>
        </p:txBody>
      </p:sp>
      <p:cxnSp>
        <p:nvCxnSpPr>
          <p:cNvPr id="55" name="カギ線コネクタ 54"/>
          <p:cNvCxnSpPr>
            <a:stCxn id="36" idx="3"/>
            <a:endCxn id="61" idx="1"/>
          </p:cNvCxnSpPr>
          <p:nvPr/>
        </p:nvCxnSpPr>
        <p:spPr>
          <a:xfrm>
            <a:off x="1951664" y="3850433"/>
            <a:ext cx="830024" cy="945373"/>
          </a:xfrm>
          <a:prstGeom prst="bentConnector3">
            <a:avLst>
              <a:gd name="adj1" fmla="val 30134"/>
            </a:avLst>
          </a:prstGeom>
          <a:ln w="139700">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55"/>
          <p:cNvSpPr txBox="1"/>
          <p:nvPr/>
        </p:nvSpPr>
        <p:spPr>
          <a:xfrm>
            <a:off x="3906029" y="2015451"/>
            <a:ext cx="5211683" cy="523220"/>
          </a:xfrm>
          <a:prstGeom prst="rect">
            <a:avLst/>
          </a:prstGeom>
          <a:noFill/>
        </p:spPr>
        <p:txBody>
          <a:bodyPr wrap="none" rtlCol="0">
            <a:spAutoFit/>
          </a:bodyPr>
          <a:lstStyle/>
          <a:p>
            <a:r>
              <a:rPr kumimoji="1" lang="ja-JP" altLang="en-US" sz="2800" dirty="0" smtClean="0">
                <a:latin typeface="メイリオ" panose="020B0604030504040204" pitchFamily="50" charset="-128"/>
                <a:ea typeface="メイリオ" panose="020B0604030504040204" pitchFamily="50" charset="-128"/>
              </a:rPr>
              <a:t>排出量ボードのシステム化部分</a:t>
            </a:r>
            <a:endParaRPr kumimoji="1" lang="en-US" altLang="ja-JP" sz="2800" dirty="0" smtClean="0">
              <a:latin typeface="メイリオ" panose="020B0604030504040204" pitchFamily="50" charset="-128"/>
              <a:ea typeface="メイリオ" panose="020B0604030504040204" pitchFamily="50" charset="-128"/>
            </a:endParaRPr>
          </a:p>
        </p:txBody>
      </p:sp>
      <p:cxnSp>
        <p:nvCxnSpPr>
          <p:cNvPr id="63" name="直線矢印コネクタ 62"/>
          <p:cNvCxnSpPr/>
          <p:nvPr/>
        </p:nvCxnSpPr>
        <p:spPr>
          <a:xfrm flipH="1">
            <a:off x="2715201" y="2720156"/>
            <a:ext cx="4467394" cy="0"/>
          </a:xfrm>
          <a:prstGeom prst="straightConnector1">
            <a:avLst/>
          </a:prstGeom>
          <a:ln w="139700">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p:nvPr/>
        </p:nvCxnSpPr>
        <p:spPr>
          <a:xfrm>
            <a:off x="7086094" y="2705050"/>
            <a:ext cx="16409" cy="1627037"/>
          </a:xfrm>
          <a:prstGeom prst="straightConnector1">
            <a:avLst/>
          </a:prstGeom>
          <a:ln w="139700">
            <a:headEnd type="none"/>
            <a:tailEnd type="none"/>
          </a:ln>
        </p:spPr>
        <p:style>
          <a:lnRef idx="1">
            <a:schemeClr val="accent1"/>
          </a:lnRef>
          <a:fillRef idx="0">
            <a:schemeClr val="accent1"/>
          </a:fillRef>
          <a:effectRef idx="0">
            <a:schemeClr val="accent1"/>
          </a:effectRef>
          <a:fontRef idx="minor">
            <a:schemeClr val="tx1"/>
          </a:fontRef>
        </p:style>
      </p:cxnSp>
      <p:sp>
        <p:nvSpPr>
          <p:cNvPr id="53" name="角丸四角形 52"/>
          <p:cNvSpPr/>
          <p:nvPr/>
        </p:nvSpPr>
        <p:spPr>
          <a:xfrm>
            <a:off x="2808120" y="3080433"/>
            <a:ext cx="1492318" cy="102821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経年変化を</a:t>
            </a:r>
            <a:endParaRPr kumimoji="1" lang="en-US" altLang="ja-JP"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dirty="0" smtClean="0">
                <a:solidFill>
                  <a:schemeClr val="tx1"/>
                </a:solidFill>
                <a:latin typeface="メイリオ" panose="020B0604030504040204" pitchFamily="50" charset="-128"/>
                <a:ea typeface="メイリオ" panose="020B0604030504040204" pitchFamily="50" charset="-128"/>
              </a:rPr>
              <a:t>グラフ化</a:t>
            </a:r>
            <a:endParaRPr kumimoji="1" lang="en-US" altLang="ja-JP" dirty="0" smtClean="0">
              <a:solidFill>
                <a:schemeClr val="tx1"/>
              </a:solidFill>
              <a:latin typeface="メイリオ" panose="020B0604030504040204" pitchFamily="50" charset="-128"/>
              <a:ea typeface="メイリオ" panose="020B0604030504040204" pitchFamily="50" charset="-128"/>
            </a:endParaRPr>
          </a:p>
        </p:txBody>
      </p:sp>
      <p:sp>
        <p:nvSpPr>
          <p:cNvPr id="61" name="角丸四角形 60"/>
          <p:cNvSpPr/>
          <p:nvPr/>
        </p:nvSpPr>
        <p:spPr>
          <a:xfrm>
            <a:off x="2781688" y="4320962"/>
            <a:ext cx="2601482" cy="94968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業種別で</a:t>
            </a:r>
            <a:endParaRPr kumimoji="1" lang="en-US" altLang="ja-JP"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dirty="0" smtClean="0">
                <a:solidFill>
                  <a:schemeClr val="tx1"/>
                </a:solidFill>
                <a:latin typeface="メイリオ" panose="020B0604030504040204" pitchFamily="50" charset="-128"/>
                <a:ea typeface="メイリオ" panose="020B0604030504040204" pitchFamily="50" charset="-128"/>
              </a:rPr>
              <a:t>定量比較</a:t>
            </a:r>
            <a:r>
              <a:rPr kumimoji="1" lang="en-US" altLang="ja-JP" dirty="0" smtClean="0">
                <a:solidFill>
                  <a:schemeClr val="tx1"/>
                </a:solidFill>
                <a:latin typeface="メイリオ" panose="020B0604030504040204" pitchFamily="50" charset="-128"/>
                <a:ea typeface="メイリオ" panose="020B0604030504040204" pitchFamily="50" charset="-128"/>
              </a:rPr>
              <a:t>(</a:t>
            </a:r>
            <a:r>
              <a:rPr kumimoji="1" lang="ja-JP" altLang="en-US" dirty="0" smtClean="0">
                <a:solidFill>
                  <a:schemeClr val="tx1"/>
                </a:solidFill>
                <a:latin typeface="メイリオ" panose="020B0604030504040204" pitchFamily="50" charset="-128"/>
                <a:ea typeface="メイリオ" panose="020B0604030504040204" pitchFamily="50" charset="-128"/>
              </a:rPr>
              <a:t>原単位</a:t>
            </a:r>
            <a:r>
              <a:rPr kumimoji="1" lang="en-US" altLang="ja-JP" dirty="0" err="1" smtClean="0">
                <a:solidFill>
                  <a:schemeClr val="tx1"/>
                </a:solidFill>
                <a:latin typeface="メイリオ" panose="020B0604030504040204" pitchFamily="50" charset="-128"/>
                <a:ea typeface="メイリオ" panose="020B0604030504040204" pitchFamily="50" charset="-128"/>
              </a:rPr>
              <a:t>etc</a:t>
            </a:r>
            <a:r>
              <a:rPr kumimoji="1" lang="en-US" altLang="ja-JP" dirty="0" smtClean="0">
                <a:solidFill>
                  <a:schemeClr val="tx1"/>
                </a:solidFill>
                <a:latin typeface="メイリオ" panose="020B0604030504040204" pitchFamily="50" charset="-128"/>
                <a:ea typeface="メイリオ" panose="020B0604030504040204" pitchFamily="50" charset="-128"/>
              </a:rPr>
              <a:t>)</a:t>
            </a:r>
            <a:r>
              <a:rPr kumimoji="1" lang="ja-JP" altLang="en-US" dirty="0" smtClean="0">
                <a:solidFill>
                  <a:schemeClr val="tx1"/>
                </a:solidFill>
                <a:latin typeface="メイリオ" panose="020B0604030504040204" pitchFamily="50" charset="-128"/>
                <a:ea typeface="メイリオ" panose="020B0604030504040204" pitchFamily="50" charset="-128"/>
              </a:rPr>
              <a:t>できるグラフ化</a:t>
            </a:r>
            <a:endParaRPr kumimoji="1" lang="en-US" altLang="ja-JP" dirty="0" smtClean="0">
              <a:solidFill>
                <a:schemeClr val="tx1"/>
              </a:solidFill>
              <a:latin typeface="メイリオ" panose="020B0604030504040204" pitchFamily="50" charset="-128"/>
              <a:ea typeface="メイリオ" panose="020B0604030504040204" pitchFamily="50" charset="-128"/>
            </a:endParaRPr>
          </a:p>
        </p:txBody>
      </p:sp>
      <p:pic>
        <p:nvPicPr>
          <p:cNvPr id="64" name="図 63"/>
          <p:cNvPicPr>
            <a:picLocks noChangeAspect="1"/>
          </p:cNvPicPr>
          <p:nvPr/>
        </p:nvPicPr>
        <p:blipFill>
          <a:blip r:embed="rId3"/>
          <a:stretch>
            <a:fillRect/>
          </a:stretch>
        </p:blipFill>
        <p:spPr>
          <a:xfrm>
            <a:off x="5215013" y="4250808"/>
            <a:ext cx="952005" cy="1030923"/>
          </a:xfrm>
          <a:prstGeom prst="rect">
            <a:avLst/>
          </a:prstGeom>
        </p:spPr>
      </p:pic>
      <p:sp>
        <p:nvSpPr>
          <p:cNvPr id="36" name="角丸四角形 35"/>
          <p:cNvSpPr/>
          <p:nvPr/>
        </p:nvSpPr>
        <p:spPr>
          <a:xfrm>
            <a:off x="170516" y="3456334"/>
            <a:ext cx="1781148" cy="78819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事業者によるデータ入力</a:t>
            </a: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57" name="角丸四角形 56"/>
          <p:cNvSpPr/>
          <p:nvPr/>
        </p:nvSpPr>
        <p:spPr>
          <a:xfrm>
            <a:off x="115163" y="2306089"/>
            <a:ext cx="2628639" cy="875777"/>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報告様式に合った</a:t>
            </a:r>
            <a:endParaRPr kumimoji="1" lang="en-US" altLang="ja-JP"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dirty="0" smtClean="0">
                <a:solidFill>
                  <a:schemeClr val="tx1"/>
                </a:solidFill>
                <a:latin typeface="メイリオ" panose="020B0604030504040204" pitchFamily="50" charset="-128"/>
                <a:ea typeface="メイリオ" panose="020B0604030504040204" pitchFamily="50" charset="-128"/>
              </a:rPr>
              <a:t>データ生成</a:t>
            </a:r>
            <a:endParaRPr kumimoji="1" lang="en-US" altLang="ja-JP" dirty="0" smtClean="0">
              <a:solidFill>
                <a:schemeClr val="tx1"/>
              </a:solidFill>
              <a:latin typeface="メイリオ" panose="020B0604030504040204" pitchFamily="50" charset="-128"/>
              <a:ea typeface="メイリオ" panose="020B0604030504040204" pitchFamily="50" charset="-128"/>
            </a:endParaRPr>
          </a:p>
          <a:p>
            <a:pPr algn="ctr"/>
            <a:r>
              <a:rPr kumimoji="1" lang="en-US" altLang="ja-JP" dirty="0" smtClean="0">
                <a:solidFill>
                  <a:schemeClr val="tx1"/>
                </a:solidFill>
                <a:latin typeface="メイリオ" panose="020B0604030504040204" pitchFamily="50" charset="-128"/>
                <a:ea typeface="メイリオ" panose="020B0604030504040204" pitchFamily="50" charset="-128"/>
              </a:rPr>
              <a:t>(1</a:t>
            </a:r>
            <a:r>
              <a:rPr kumimoji="1" lang="ja-JP" altLang="en-US" dirty="0" smtClean="0">
                <a:solidFill>
                  <a:schemeClr val="tx1"/>
                </a:solidFill>
                <a:latin typeface="メイリオ" panose="020B0604030504040204" pitchFamily="50" charset="-128"/>
                <a:ea typeface="メイリオ" panose="020B0604030504040204" pitchFamily="50" charset="-128"/>
              </a:rPr>
              <a:t>年分データ確定後</a:t>
            </a:r>
            <a:r>
              <a:rPr kumimoji="1" lang="en-US" altLang="ja-JP" dirty="0" smtClean="0">
                <a:solidFill>
                  <a:schemeClr val="tx1"/>
                </a:solidFill>
                <a:latin typeface="メイリオ" panose="020B0604030504040204" pitchFamily="50" charset="-128"/>
                <a:ea typeface="メイリオ" panose="020B0604030504040204" pitchFamily="50" charset="-128"/>
              </a:rPr>
              <a:t>)</a:t>
            </a:r>
            <a:endParaRPr kumimoji="1" lang="ja-JP" altLang="en-US" dirty="0">
              <a:solidFill>
                <a:schemeClr val="tx1"/>
              </a:solidFill>
              <a:latin typeface="メイリオ" panose="020B0604030504040204" pitchFamily="50" charset="-128"/>
              <a:ea typeface="メイリオ" panose="020B0604030504040204" pitchFamily="50" charset="-128"/>
            </a:endParaRPr>
          </a:p>
        </p:txBody>
      </p:sp>
      <p:cxnSp>
        <p:nvCxnSpPr>
          <p:cNvPr id="59" name="カギ線コネクタ 58"/>
          <p:cNvCxnSpPr>
            <a:stCxn id="57" idx="0"/>
            <a:endCxn id="45" idx="1"/>
          </p:cNvCxnSpPr>
          <p:nvPr/>
        </p:nvCxnSpPr>
        <p:spPr>
          <a:xfrm rot="5400000" flipH="1" flipV="1">
            <a:off x="1355707" y="1338753"/>
            <a:ext cx="1041112" cy="893560"/>
          </a:xfrm>
          <a:prstGeom prst="bentConnector2">
            <a:avLst/>
          </a:prstGeom>
          <a:ln w="139700">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p:nvPr/>
        </p:nvCxnSpPr>
        <p:spPr>
          <a:xfrm flipH="1">
            <a:off x="5176844" y="3631283"/>
            <a:ext cx="1291084" cy="0"/>
          </a:xfrm>
          <a:prstGeom prst="straightConnector1">
            <a:avLst/>
          </a:prstGeom>
          <a:ln w="139700">
            <a:headEnd type="none"/>
            <a:tailEnd type="none"/>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p:nvPr/>
        </p:nvCxnSpPr>
        <p:spPr>
          <a:xfrm flipH="1">
            <a:off x="6167019" y="4783118"/>
            <a:ext cx="300909" cy="0"/>
          </a:xfrm>
          <a:prstGeom prst="straightConnector1">
            <a:avLst/>
          </a:prstGeom>
          <a:ln w="139700">
            <a:headEnd type="none"/>
            <a:tailEnd type="none"/>
          </a:ln>
        </p:spPr>
        <p:style>
          <a:lnRef idx="1">
            <a:schemeClr val="accent1"/>
          </a:lnRef>
          <a:fillRef idx="0">
            <a:schemeClr val="accent1"/>
          </a:fillRef>
          <a:effectRef idx="0">
            <a:schemeClr val="accent1"/>
          </a:effectRef>
          <a:fontRef idx="minor">
            <a:schemeClr val="tx1"/>
          </a:fontRef>
        </p:style>
      </p:cxnSp>
      <p:cxnSp>
        <p:nvCxnSpPr>
          <p:cNvPr id="76" name="直線矢印コネクタ 75"/>
          <p:cNvCxnSpPr/>
          <p:nvPr/>
        </p:nvCxnSpPr>
        <p:spPr>
          <a:xfrm>
            <a:off x="6406673" y="3581605"/>
            <a:ext cx="0" cy="1255751"/>
          </a:xfrm>
          <a:prstGeom prst="straightConnector1">
            <a:avLst/>
          </a:prstGeom>
          <a:ln w="139700">
            <a:headEnd type="none"/>
            <a:tailEnd type="none"/>
          </a:ln>
        </p:spPr>
        <p:style>
          <a:lnRef idx="1">
            <a:schemeClr val="accent1"/>
          </a:lnRef>
          <a:fillRef idx="0">
            <a:schemeClr val="accent1"/>
          </a:fillRef>
          <a:effectRef idx="0">
            <a:schemeClr val="accent1"/>
          </a:effectRef>
          <a:fontRef idx="minor">
            <a:schemeClr val="tx1"/>
          </a:fontRef>
        </p:style>
      </p:cxnSp>
      <p:pic>
        <p:nvPicPr>
          <p:cNvPr id="54" name="図 53"/>
          <p:cNvPicPr>
            <a:picLocks noChangeAspect="1"/>
          </p:cNvPicPr>
          <p:nvPr/>
        </p:nvPicPr>
        <p:blipFill>
          <a:blip r:embed="rId4"/>
          <a:stretch>
            <a:fillRect/>
          </a:stretch>
        </p:blipFill>
        <p:spPr>
          <a:xfrm>
            <a:off x="4263374" y="3066096"/>
            <a:ext cx="951639" cy="1088168"/>
          </a:xfrm>
          <a:prstGeom prst="rect">
            <a:avLst/>
          </a:prstGeom>
        </p:spPr>
      </p:pic>
      <p:sp>
        <p:nvSpPr>
          <p:cNvPr id="105" name="右矢印 104"/>
          <p:cNvSpPr/>
          <p:nvPr/>
        </p:nvSpPr>
        <p:spPr>
          <a:xfrm>
            <a:off x="5234643" y="863177"/>
            <a:ext cx="2526392" cy="851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メイリオ" panose="020B0604030504040204" pitchFamily="50" charset="-128"/>
                <a:ea typeface="メイリオ" panose="020B0604030504040204" pitchFamily="50" charset="-128"/>
              </a:rPr>
              <a:t>確定データ</a:t>
            </a:r>
            <a:endParaRPr kumimoji="1" lang="ja-JP" altLang="en-US" dirty="0">
              <a:latin typeface="メイリオ" panose="020B0604030504040204" pitchFamily="50" charset="-128"/>
              <a:ea typeface="メイリオ" panose="020B0604030504040204" pitchFamily="50" charset="-128"/>
            </a:endParaRPr>
          </a:p>
        </p:txBody>
      </p:sp>
      <p:sp>
        <p:nvSpPr>
          <p:cNvPr id="113" name="テキスト ボックス 112"/>
          <p:cNvSpPr txBox="1"/>
          <p:nvPr/>
        </p:nvSpPr>
        <p:spPr>
          <a:xfrm>
            <a:off x="7498353" y="3134307"/>
            <a:ext cx="1595309" cy="954107"/>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rPr>
              <a:t>公表を希望</a:t>
            </a:r>
            <a:endParaRPr kumimoji="1" lang="en-US" altLang="ja-JP" sz="2000" dirty="0" smtClean="0">
              <a:latin typeface="メイリオ" panose="020B0604030504040204" pitchFamily="50" charset="-128"/>
              <a:ea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rPr>
              <a:t>しない場合</a:t>
            </a:r>
            <a:endParaRPr kumimoji="1" lang="en-US" altLang="ja-JP" sz="2000" dirty="0" smtClean="0">
              <a:latin typeface="メイリオ" panose="020B0604030504040204" pitchFamily="50" charset="-128"/>
              <a:ea typeface="メイリオ" panose="020B0604030504040204" pitchFamily="50" charset="-128"/>
            </a:endParaRPr>
          </a:p>
          <a:p>
            <a:r>
              <a:rPr kumimoji="1" lang="en-US" altLang="ja-JP" sz="1600" dirty="0" smtClean="0">
                <a:latin typeface="メイリオ" panose="020B0604030504040204" pitchFamily="50" charset="-128"/>
                <a:ea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rPr>
              <a:t>中小企業限定</a:t>
            </a:r>
            <a:r>
              <a:rPr kumimoji="1" lang="en-US" altLang="ja-JP" sz="1600" dirty="0" smtClean="0">
                <a:latin typeface="メイリオ" panose="020B0604030504040204" pitchFamily="50" charset="-128"/>
                <a:ea typeface="メイリオ" panose="020B0604030504040204" pitchFamily="50" charset="-128"/>
              </a:rPr>
              <a:t>)</a:t>
            </a:r>
          </a:p>
        </p:txBody>
      </p:sp>
      <p:sp>
        <p:nvSpPr>
          <p:cNvPr id="119" name="角丸四角形 118"/>
          <p:cNvSpPr/>
          <p:nvPr/>
        </p:nvSpPr>
        <p:spPr>
          <a:xfrm>
            <a:off x="8027229" y="2458484"/>
            <a:ext cx="831693" cy="523344"/>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終了</a:t>
            </a:r>
            <a:endParaRPr kumimoji="1" lang="en-US" altLang="ja-JP" dirty="0" smtClean="0">
              <a:solidFill>
                <a:schemeClr val="tx1"/>
              </a:solidFill>
              <a:latin typeface="メイリオ" panose="020B0604030504040204" pitchFamily="50" charset="-128"/>
              <a:ea typeface="メイリオ" panose="020B0604030504040204" pitchFamily="50" charset="-128"/>
            </a:endParaRPr>
          </a:p>
        </p:txBody>
      </p:sp>
      <p:cxnSp>
        <p:nvCxnSpPr>
          <p:cNvPr id="120" name="直線矢印コネクタ 119"/>
          <p:cNvCxnSpPr/>
          <p:nvPr/>
        </p:nvCxnSpPr>
        <p:spPr>
          <a:xfrm flipH="1">
            <a:off x="7086094" y="2705050"/>
            <a:ext cx="941135" cy="20571"/>
          </a:xfrm>
          <a:prstGeom prst="straightConnector1">
            <a:avLst/>
          </a:prstGeom>
          <a:ln w="13970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9" name="カギ線コネクタ 38"/>
          <p:cNvCxnSpPr>
            <a:stCxn id="36" idx="3"/>
            <a:endCxn id="53" idx="1"/>
          </p:cNvCxnSpPr>
          <p:nvPr/>
        </p:nvCxnSpPr>
        <p:spPr>
          <a:xfrm flipV="1">
            <a:off x="1951664" y="3594542"/>
            <a:ext cx="856456" cy="255891"/>
          </a:xfrm>
          <a:prstGeom prst="bentConnector3">
            <a:avLst>
              <a:gd name="adj1" fmla="val 28997"/>
            </a:avLst>
          </a:prstGeom>
          <a:ln w="139700">
            <a:tailEnd type="triangle"/>
          </a:ln>
        </p:spPr>
        <p:style>
          <a:lnRef idx="1">
            <a:schemeClr val="accent1"/>
          </a:lnRef>
          <a:fillRef idx="0">
            <a:schemeClr val="accent1"/>
          </a:fillRef>
          <a:effectRef idx="0">
            <a:schemeClr val="accent1"/>
          </a:effectRef>
          <a:fontRef idx="minor">
            <a:schemeClr val="tx1"/>
          </a:fontRef>
        </p:style>
      </p:cxnSp>
      <p:sp>
        <p:nvSpPr>
          <p:cNvPr id="48" name="角丸四角形 47"/>
          <p:cNvSpPr/>
          <p:nvPr/>
        </p:nvSpPr>
        <p:spPr>
          <a:xfrm>
            <a:off x="170515" y="5521393"/>
            <a:ext cx="2287871" cy="788198"/>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他サービスからの連係データ</a:t>
            </a:r>
            <a:endParaRPr kumimoji="1" lang="ja-JP" altLang="en-US" dirty="0">
              <a:solidFill>
                <a:schemeClr val="tx1"/>
              </a:solidFill>
              <a:latin typeface="メイリオ" panose="020B0604030504040204" pitchFamily="50" charset="-128"/>
              <a:ea typeface="メイリオ" panose="020B0604030504040204" pitchFamily="50" charset="-128"/>
            </a:endParaRPr>
          </a:p>
        </p:txBody>
      </p:sp>
      <p:cxnSp>
        <p:nvCxnSpPr>
          <p:cNvPr id="50" name="カギ線コネクタ 49"/>
          <p:cNvCxnSpPr/>
          <p:nvPr/>
        </p:nvCxnSpPr>
        <p:spPr>
          <a:xfrm rot="5400000" flipH="1" flipV="1">
            <a:off x="1193494" y="4639958"/>
            <a:ext cx="1037923" cy="796008"/>
          </a:xfrm>
          <a:prstGeom prst="bentConnector3">
            <a:avLst>
              <a:gd name="adj1" fmla="val 99056"/>
            </a:avLst>
          </a:prstGeom>
          <a:ln w="139700">
            <a:solidFill>
              <a:srgbClr val="00FF00"/>
            </a:solidFill>
            <a:tailEnd type="triangle"/>
          </a:ln>
        </p:spPr>
        <p:style>
          <a:lnRef idx="1">
            <a:schemeClr val="accent1"/>
          </a:lnRef>
          <a:fillRef idx="0">
            <a:schemeClr val="accent1"/>
          </a:fillRef>
          <a:effectRef idx="0">
            <a:schemeClr val="accent1"/>
          </a:effectRef>
          <a:fontRef idx="minor">
            <a:schemeClr val="tx1"/>
          </a:fontRef>
        </p:style>
      </p:cxnSp>
      <p:sp>
        <p:nvSpPr>
          <p:cNvPr id="23" name="フリーフォーム 22"/>
          <p:cNvSpPr/>
          <p:nvPr/>
        </p:nvSpPr>
        <p:spPr>
          <a:xfrm>
            <a:off x="58057" y="4281714"/>
            <a:ext cx="2510972" cy="2162629"/>
          </a:xfrm>
          <a:custGeom>
            <a:avLst/>
            <a:gdLst>
              <a:gd name="connsiteX0" fmla="*/ 1190172 w 2510972"/>
              <a:gd name="connsiteY0" fmla="*/ 2162629 h 2162629"/>
              <a:gd name="connsiteX1" fmla="*/ 0 w 2510972"/>
              <a:gd name="connsiteY1" fmla="*/ 2162629 h 2162629"/>
              <a:gd name="connsiteX2" fmla="*/ 0 w 2510972"/>
              <a:gd name="connsiteY2" fmla="*/ 1161143 h 2162629"/>
              <a:gd name="connsiteX3" fmla="*/ 943429 w 2510972"/>
              <a:gd name="connsiteY3" fmla="*/ 1146629 h 2162629"/>
              <a:gd name="connsiteX4" fmla="*/ 928914 w 2510972"/>
              <a:gd name="connsiteY4" fmla="*/ 0 h 2162629"/>
              <a:gd name="connsiteX5" fmla="*/ 2032000 w 2510972"/>
              <a:gd name="connsiteY5" fmla="*/ 0 h 2162629"/>
              <a:gd name="connsiteX6" fmla="*/ 2002972 w 2510972"/>
              <a:gd name="connsiteY6" fmla="*/ 566057 h 2162629"/>
              <a:gd name="connsiteX7" fmla="*/ 1596572 w 2510972"/>
              <a:gd name="connsiteY7" fmla="*/ 580572 h 2162629"/>
              <a:gd name="connsiteX8" fmla="*/ 1611086 w 2510972"/>
              <a:gd name="connsiteY8" fmla="*/ 1132115 h 2162629"/>
              <a:gd name="connsiteX9" fmla="*/ 2481943 w 2510972"/>
              <a:gd name="connsiteY9" fmla="*/ 1146629 h 2162629"/>
              <a:gd name="connsiteX10" fmla="*/ 2510972 w 2510972"/>
              <a:gd name="connsiteY10" fmla="*/ 2133600 h 2162629"/>
              <a:gd name="connsiteX11" fmla="*/ 1190172 w 2510972"/>
              <a:gd name="connsiteY11" fmla="*/ 2162629 h 2162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10972" h="2162629">
                <a:moveTo>
                  <a:pt x="1190172" y="2162629"/>
                </a:moveTo>
                <a:lnTo>
                  <a:pt x="0" y="2162629"/>
                </a:lnTo>
                <a:lnTo>
                  <a:pt x="0" y="1161143"/>
                </a:lnTo>
                <a:lnTo>
                  <a:pt x="943429" y="1146629"/>
                </a:lnTo>
                <a:lnTo>
                  <a:pt x="928914" y="0"/>
                </a:lnTo>
                <a:lnTo>
                  <a:pt x="2032000" y="0"/>
                </a:lnTo>
                <a:lnTo>
                  <a:pt x="2002972" y="566057"/>
                </a:lnTo>
                <a:lnTo>
                  <a:pt x="1596572" y="580572"/>
                </a:lnTo>
                <a:lnTo>
                  <a:pt x="1611086" y="1132115"/>
                </a:lnTo>
                <a:lnTo>
                  <a:pt x="2481943" y="1146629"/>
                </a:lnTo>
                <a:lnTo>
                  <a:pt x="2510972" y="2133600"/>
                </a:lnTo>
                <a:lnTo>
                  <a:pt x="1190172" y="2162629"/>
                </a:lnTo>
                <a:close/>
              </a:path>
            </a:pathLst>
          </a:cu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矢印コネクタ 32"/>
          <p:cNvCxnSpPr/>
          <p:nvPr/>
        </p:nvCxnSpPr>
        <p:spPr>
          <a:xfrm flipH="1">
            <a:off x="6467928" y="4288044"/>
            <a:ext cx="704854" cy="0"/>
          </a:xfrm>
          <a:prstGeom prst="straightConnector1">
            <a:avLst/>
          </a:prstGeom>
          <a:ln w="1397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7675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012" y="17966"/>
            <a:ext cx="1452293" cy="735152"/>
          </a:xfrm>
          <a:prstGeom prst="rect">
            <a:avLst/>
          </a:prstGeom>
        </p:spPr>
      </p:pic>
      <p:sp>
        <p:nvSpPr>
          <p:cNvPr id="5" name="正方形/長方形 4"/>
          <p:cNvSpPr/>
          <p:nvPr/>
        </p:nvSpPr>
        <p:spPr>
          <a:xfrm>
            <a:off x="26127" y="50595"/>
            <a:ext cx="7642885" cy="597840"/>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ja-JP" altLang="en-US" sz="2800" b="1" dirty="0" smtClean="0">
                <a:latin typeface="メイリオ" panose="020B0604030504040204" pitchFamily="50" charset="-128"/>
                <a:ea typeface="メイリオ" panose="020B0604030504040204" pitchFamily="50" charset="-128"/>
              </a:rPr>
              <a:t>排出量ボード構築工程</a:t>
            </a:r>
            <a:endParaRPr lang="ja-JP" altLang="en-US" sz="2800" b="1" dirty="0">
              <a:latin typeface="メイリオ" panose="020B0604030504040204" pitchFamily="50" charset="-128"/>
              <a:ea typeface="メイリオ"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1654511839"/>
              </p:ext>
            </p:extLst>
          </p:nvPr>
        </p:nvGraphicFramePr>
        <p:xfrm>
          <a:off x="278994" y="1541379"/>
          <a:ext cx="8367397" cy="3816684"/>
        </p:xfrm>
        <a:graphic>
          <a:graphicData uri="http://schemas.openxmlformats.org/drawingml/2006/table">
            <a:tbl>
              <a:tblPr firstRow="1" bandRow="1">
                <a:tableStyleId>{5C22544A-7EE6-4342-B048-85BDC9FD1C3A}</a:tableStyleId>
              </a:tblPr>
              <a:tblGrid>
                <a:gridCol w="2437130">
                  <a:extLst>
                    <a:ext uri="{9D8B030D-6E8A-4147-A177-3AD203B41FA5}">
                      <a16:colId xmlns:a16="http://schemas.microsoft.com/office/drawing/2014/main" val="1406874772"/>
                    </a:ext>
                  </a:extLst>
                </a:gridCol>
                <a:gridCol w="988378">
                  <a:extLst>
                    <a:ext uri="{9D8B030D-6E8A-4147-A177-3AD203B41FA5}">
                      <a16:colId xmlns:a16="http://schemas.microsoft.com/office/drawing/2014/main" val="3580509079"/>
                    </a:ext>
                  </a:extLst>
                </a:gridCol>
                <a:gridCol w="988378">
                  <a:extLst>
                    <a:ext uri="{9D8B030D-6E8A-4147-A177-3AD203B41FA5}">
                      <a16:colId xmlns:a16="http://schemas.microsoft.com/office/drawing/2014/main" val="313553040"/>
                    </a:ext>
                  </a:extLst>
                </a:gridCol>
                <a:gridCol w="988378">
                  <a:extLst>
                    <a:ext uri="{9D8B030D-6E8A-4147-A177-3AD203B41FA5}">
                      <a16:colId xmlns:a16="http://schemas.microsoft.com/office/drawing/2014/main" val="436424120"/>
                    </a:ext>
                  </a:extLst>
                </a:gridCol>
                <a:gridCol w="988378">
                  <a:extLst>
                    <a:ext uri="{9D8B030D-6E8A-4147-A177-3AD203B41FA5}">
                      <a16:colId xmlns:a16="http://schemas.microsoft.com/office/drawing/2014/main" val="827287027"/>
                    </a:ext>
                  </a:extLst>
                </a:gridCol>
                <a:gridCol w="839528">
                  <a:extLst>
                    <a:ext uri="{9D8B030D-6E8A-4147-A177-3AD203B41FA5}">
                      <a16:colId xmlns:a16="http://schemas.microsoft.com/office/drawing/2014/main" val="2196244222"/>
                    </a:ext>
                  </a:extLst>
                </a:gridCol>
                <a:gridCol w="1137227">
                  <a:extLst>
                    <a:ext uri="{9D8B030D-6E8A-4147-A177-3AD203B41FA5}">
                      <a16:colId xmlns:a16="http://schemas.microsoft.com/office/drawing/2014/main" val="3637077210"/>
                    </a:ext>
                  </a:extLst>
                </a:gridCol>
              </a:tblGrid>
              <a:tr h="821312">
                <a:tc>
                  <a:txBody>
                    <a:bodyPr/>
                    <a:lstStyle/>
                    <a:p>
                      <a:r>
                        <a:rPr kumimoji="1" lang="ja-JP" altLang="en-US" sz="2800" dirty="0" smtClean="0">
                          <a:latin typeface="メイリオ" panose="020B0604030504040204" pitchFamily="50" charset="-128"/>
                          <a:ea typeface="メイリオ" panose="020B0604030504040204" pitchFamily="50" charset="-128"/>
                        </a:rPr>
                        <a:t>月</a:t>
                      </a:r>
                      <a:endParaRPr kumimoji="1" lang="ja-JP" altLang="en-US" sz="2800" dirty="0">
                        <a:latin typeface="メイリオ" panose="020B0604030504040204" pitchFamily="50" charset="-128"/>
                        <a:ea typeface="メイリオ" panose="020B0604030504040204" pitchFamily="50" charset="-128"/>
                      </a:endParaRPr>
                    </a:p>
                  </a:txBody>
                  <a:tcPr/>
                </a:tc>
                <a:tc>
                  <a:txBody>
                    <a:bodyPr/>
                    <a:lstStyle/>
                    <a:p>
                      <a:r>
                        <a:rPr kumimoji="1" lang="en-US" altLang="ja-JP" sz="2800" dirty="0" smtClean="0">
                          <a:latin typeface="メイリオ" panose="020B0604030504040204" pitchFamily="50" charset="-128"/>
                          <a:ea typeface="メイリオ" panose="020B0604030504040204" pitchFamily="50" charset="-128"/>
                        </a:rPr>
                        <a:t>10</a:t>
                      </a:r>
                      <a:endParaRPr kumimoji="1" lang="ja-JP" altLang="en-US" sz="2800" dirty="0">
                        <a:latin typeface="メイリオ" panose="020B0604030504040204" pitchFamily="50" charset="-128"/>
                        <a:ea typeface="メイリオ" panose="020B0604030504040204" pitchFamily="50" charset="-128"/>
                      </a:endParaRPr>
                    </a:p>
                  </a:txBody>
                  <a:tcPr anchor="ctr">
                    <a:lnR w="12700" cap="flat" cmpd="sng" algn="ctr">
                      <a:solidFill>
                        <a:schemeClr val="bg1"/>
                      </a:solidFill>
                      <a:prstDash val="solid"/>
                      <a:round/>
                      <a:headEnd type="none" w="med" len="med"/>
                      <a:tailEnd type="none" w="med" len="med"/>
                    </a:lnR>
                  </a:tcPr>
                </a:tc>
                <a:tc>
                  <a:txBody>
                    <a:bodyPr/>
                    <a:lstStyle/>
                    <a:p>
                      <a:r>
                        <a:rPr kumimoji="1" lang="en-US" altLang="ja-JP" sz="2800" dirty="0" smtClean="0">
                          <a:latin typeface="メイリオ" panose="020B0604030504040204" pitchFamily="50" charset="-128"/>
                          <a:ea typeface="メイリオ" panose="020B0604030504040204" pitchFamily="50" charset="-128"/>
                        </a:rPr>
                        <a:t>11</a:t>
                      </a:r>
                      <a:endParaRPr kumimoji="1" lang="ja-JP" altLang="en-US" sz="2800" dirty="0">
                        <a:latin typeface="メイリオ" panose="020B0604030504040204" pitchFamily="50" charset="-128"/>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tcPr>
                </a:tc>
                <a:tc>
                  <a:txBody>
                    <a:bodyPr/>
                    <a:lstStyle/>
                    <a:p>
                      <a:r>
                        <a:rPr kumimoji="1" lang="en-US" altLang="ja-JP" sz="2800" dirty="0" smtClean="0">
                          <a:latin typeface="メイリオ" panose="020B0604030504040204" pitchFamily="50" charset="-128"/>
                          <a:ea typeface="メイリオ" panose="020B0604030504040204" pitchFamily="50" charset="-128"/>
                        </a:rPr>
                        <a:t>12</a:t>
                      </a:r>
                      <a:endParaRPr kumimoji="1" lang="ja-JP" altLang="en-US" sz="2800" dirty="0">
                        <a:latin typeface="メイリオ" panose="020B0604030504040204" pitchFamily="50" charset="-128"/>
                        <a:ea typeface="メイリオ" panose="020B0604030504040204" pitchFamily="50" charset="-128"/>
                      </a:endParaRPr>
                    </a:p>
                  </a:txBody>
                  <a:tcPr anchor="ctr">
                    <a:lnR w="12700" cap="flat" cmpd="sng" algn="ctr">
                      <a:solidFill>
                        <a:schemeClr val="bg1"/>
                      </a:solidFill>
                      <a:prstDash val="solid"/>
                      <a:round/>
                      <a:headEnd type="none" w="med" len="med"/>
                      <a:tailEnd type="none" w="med" len="med"/>
                    </a:lnR>
                  </a:tcPr>
                </a:tc>
                <a:tc>
                  <a:txBody>
                    <a:bodyPr/>
                    <a:lstStyle/>
                    <a:p>
                      <a:r>
                        <a:rPr kumimoji="1" lang="ja-JP" altLang="en-US" sz="2800" dirty="0" smtClean="0">
                          <a:latin typeface="メイリオ" panose="020B0604030504040204" pitchFamily="50" charset="-128"/>
                          <a:ea typeface="メイリオ" panose="020B0604030504040204" pitchFamily="50" charset="-128"/>
                        </a:rPr>
                        <a:t>１</a:t>
                      </a:r>
                      <a:endParaRPr kumimoji="1" lang="ja-JP" altLang="en-US" sz="2800" dirty="0">
                        <a:latin typeface="メイリオ" panose="020B0604030504040204" pitchFamily="50" charset="-128"/>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tcPr>
                </a:tc>
                <a:tc>
                  <a:txBody>
                    <a:bodyPr/>
                    <a:lstStyle/>
                    <a:p>
                      <a:r>
                        <a:rPr kumimoji="1" lang="en-US" altLang="ja-JP" sz="2800" dirty="0" smtClean="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a:txBody>
                  <a:tcPr anchor="ctr">
                    <a:lnR w="12700" cap="flat" cmpd="sng" algn="ctr">
                      <a:solidFill>
                        <a:schemeClr val="bg1"/>
                      </a:solidFill>
                      <a:prstDash val="solid"/>
                      <a:round/>
                      <a:headEnd type="none" w="med" len="med"/>
                      <a:tailEnd type="none" w="med" len="med"/>
                    </a:lnR>
                  </a:tcPr>
                </a:tc>
                <a:tc>
                  <a:txBody>
                    <a:bodyPr/>
                    <a:lstStyle/>
                    <a:p>
                      <a:r>
                        <a:rPr kumimoji="1" lang="ja-JP" altLang="en-US" sz="2800" dirty="0" smtClean="0">
                          <a:latin typeface="メイリオ" panose="020B0604030504040204" pitchFamily="50" charset="-128"/>
                          <a:ea typeface="メイリオ" panose="020B0604030504040204" pitchFamily="50" charset="-128"/>
                        </a:rPr>
                        <a:t>３</a:t>
                      </a:r>
                      <a:endParaRPr kumimoji="1" lang="ja-JP" altLang="en-US" sz="2800" dirty="0">
                        <a:latin typeface="メイリオ" panose="020B0604030504040204" pitchFamily="50" charset="-128"/>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703921891"/>
                  </a:ext>
                </a:extLst>
              </a:tr>
              <a:tr h="2995372">
                <a:tc>
                  <a:txBody>
                    <a:bodyPr/>
                    <a:lstStyle/>
                    <a:p>
                      <a:r>
                        <a:rPr kumimoji="1" lang="ja-JP" altLang="en-US" sz="2800" dirty="0" smtClean="0">
                          <a:latin typeface="メイリオ" panose="020B0604030504040204" pitchFamily="50" charset="-128"/>
                          <a:ea typeface="メイリオ" panose="020B0604030504040204" pitchFamily="50" charset="-128"/>
                        </a:rPr>
                        <a:t>ツール構築</a:t>
                      </a:r>
                      <a:endParaRPr kumimoji="1" lang="ja-JP" altLang="en-US" sz="2800" dirty="0">
                        <a:latin typeface="メイリオ" panose="020B0604030504040204" pitchFamily="50" charset="-128"/>
                        <a:ea typeface="メイリオ" panose="020B0604030504040204" pitchFamily="50" charset="-128"/>
                      </a:endParaRPr>
                    </a:p>
                  </a:txBody>
                  <a:tcPr anchor="ctr"/>
                </a:tc>
                <a:tc>
                  <a:txBody>
                    <a:bodyPr/>
                    <a:lstStyle/>
                    <a:p>
                      <a:endParaRPr kumimoji="1" lang="ja-JP" altLang="en-US" sz="2800" dirty="0">
                        <a:latin typeface="メイリオ" panose="020B0604030504040204" pitchFamily="50" charset="-128"/>
                        <a:ea typeface="メイリオ" panose="020B0604030504040204" pitchFamily="50" charset="-128"/>
                      </a:endParaRPr>
                    </a:p>
                  </a:txBody>
                  <a:tcPr>
                    <a:lnR w="12700" cap="flat" cmpd="sng" algn="ctr">
                      <a:solidFill>
                        <a:schemeClr val="bg1"/>
                      </a:solidFill>
                      <a:prstDash val="solid"/>
                      <a:round/>
                      <a:headEnd type="none" w="med" len="med"/>
                      <a:tailEnd type="none" w="med" len="med"/>
                    </a:lnR>
                  </a:tcPr>
                </a:tc>
                <a:tc>
                  <a:txBody>
                    <a:bodyPr/>
                    <a:lstStyle/>
                    <a:p>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bg1"/>
                      </a:solidFill>
                      <a:prstDash val="solid"/>
                      <a:round/>
                      <a:headEnd type="none" w="med" len="med"/>
                      <a:tailEnd type="none" w="med" len="med"/>
                    </a:lnL>
                  </a:tcPr>
                </a:tc>
                <a:tc>
                  <a:txBody>
                    <a:bodyPr/>
                    <a:lstStyle/>
                    <a:p>
                      <a:endParaRPr kumimoji="1" lang="ja-JP" altLang="en-US" sz="2800" dirty="0">
                        <a:latin typeface="メイリオ" panose="020B0604030504040204" pitchFamily="50" charset="-128"/>
                        <a:ea typeface="メイリオ" panose="020B0604030504040204" pitchFamily="50" charset="-128"/>
                      </a:endParaRPr>
                    </a:p>
                  </a:txBody>
                  <a:tcPr>
                    <a:lnR w="12700" cap="flat" cmpd="sng" algn="ctr">
                      <a:solidFill>
                        <a:schemeClr val="bg1"/>
                      </a:solidFill>
                      <a:prstDash val="solid"/>
                      <a:round/>
                      <a:headEnd type="none" w="med" len="med"/>
                      <a:tailEnd type="none" w="med" len="med"/>
                    </a:lnR>
                  </a:tcPr>
                </a:tc>
                <a:tc>
                  <a:txBody>
                    <a:bodyPr/>
                    <a:lstStyle/>
                    <a:p>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bg1"/>
                      </a:solidFill>
                      <a:prstDash val="solid"/>
                      <a:round/>
                      <a:headEnd type="none" w="med" len="med"/>
                      <a:tailEnd type="none" w="med" len="med"/>
                    </a:lnL>
                  </a:tcPr>
                </a:tc>
                <a:tc>
                  <a:txBody>
                    <a:bodyPr/>
                    <a:lstStyle/>
                    <a:p>
                      <a:endParaRPr kumimoji="1" lang="ja-JP" altLang="en-US" sz="2800" dirty="0">
                        <a:latin typeface="メイリオ" panose="020B0604030504040204" pitchFamily="50" charset="-128"/>
                        <a:ea typeface="メイリオ" panose="020B0604030504040204" pitchFamily="50" charset="-128"/>
                      </a:endParaRPr>
                    </a:p>
                  </a:txBody>
                  <a:tcPr>
                    <a:lnR w="12700" cap="flat" cmpd="sng" algn="ctr">
                      <a:solidFill>
                        <a:schemeClr val="bg1"/>
                      </a:solidFill>
                      <a:prstDash val="solid"/>
                      <a:round/>
                      <a:headEnd type="none" w="med" len="med"/>
                      <a:tailEnd type="none" w="med" len="med"/>
                    </a:lnR>
                  </a:tcPr>
                </a:tc>
                <a:tc>
                  <a:txBody>
                    <a:bodyPr/>
                    <a:lstStyle/>
                    <a:p>
                      <a:endParaRPr kumimoji="1" lang="ja-JP" altLang="en-US" sz="2800" dirty="0">
                        <a:latin typeface="メイリオ" panose="020B0604030504040204" pitchFamily="50" charset="-128"/>
                        <a:ea typeface="メイリオ" panose="020B0604030504040204" pitchFamily="50" charset="-128"/>
                      </a:endParaRPr>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57750947"/>
                  </a:ext>
                </a:extLst>
              </a:tr>
            </a:tbl>
          </a:graphicData>
        </a:graphic>
      </p:graphicFrame>
      <p:sp>
        <p:nvSpPr>
          <p:cNvPr id="10" name="星 5 9"/>
          <p:cNvSpPr/>
          <p:nvPr/>
        </p:nvSpPr>
        <p:spPr>
          <a:xfrm>
            <a:off x="8149085" y="4639420"/>
            <a:ext cx="497306" cy="577516"/>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吹き出し 10"/>
          <p:cNvSpPr/>
          <p:nvPr/>
        </p:nvSpPr>
        <p:spPr>
          <a:xfrm>
            <a:off x="6657320" y="5653325"/>
            <a:ext cx="2390275" cy="901391"/>
          </a:xfrm>
          <a:prstGeom prst="wedgeRoundRectCallout">
            <a:avLst>
              <a:gd name="adj1" fmla="val 23766"/>
              <a:gd name="adj2" fmla="val -9872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chemeClr val="tx1"/>
                </a:solidFill>
                <a:latin typeface="メイリオ" panose="020B0604030504040204" pitchFamily="50" charset="-128"/>
                <a:ea typeface="メイリオ" panose="020B0604030504040204" pitchFamily="50" charset="-128"/>
              </a:rPr>
              <a:t>2022</a:t>
            </a:r>
            <a:r>
              <a:rPr kumimoji="1" lang="ja-JP" altLang="en-US" sz="2000" dirty="0" smtClean="0">
                <a:solidFill>
                  <a:schemeClr val="tx1"/>
                </a:solidFill>
                <a:latin typeface="メイリオ" panose="020B0604030504040204" pitchFamily="50" charset="-128"/>
                <a:ea typeface="メイリオ" panose="020B0604030504040204" pitchFamily="50" charset="-128"/>
              </a:rPr>
              <a:t>年度末</a:t>
            </a:r>
            <a:endParaRPr kumimoji="1" lang="en-US" altLang="ja-JP" sz="20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2000" dirty="0" smtClean="0">
                <a:solidFill>
                  <a:schemeClr val="tx1"/>
                </a:solidFill>
                <a:latin typeface="メイリオ" panose="020B0604030504040204" pitchFamily="50" charset="-128"/>
                <a:ea typeface="メイリオ" panose="020B0604030504040204" pitchFamily="50" charset="-128"/>
              </a:rPr>
              <a:t>運用開始</a:t>
            </a:r>
            <a:endParaRPr kumimoji="1" lang="ja-JP" altLang="en-US" sz="2000" dirty="0">
              <a:solidFill>
                <a:schemeClr val="tx1"/>
              </a:solidFill>
              <a:latin typeface="メイリオ" panose="020B0604030504040204" pitchFamily="50" charset="-128"/>
              <a:ea typeface="メイリオ" panose="020B0604030504040204" pitchFamily="50" charset="-128"/>
            </a:endParaRPr>
          </a:p>
        </p:txBody>
      </p:sp>
      <p:sp>
        <p:nvSpPr>
          <p:cNvPr id="4" name="右矢印 3"/>
          <p:cNvSpPr/>
          <p:nvPr/>
        </p:nvSpPr>
        <p:spPr>
          <a:xfrm>
            <a:off x="2743200" y="2576945"/>
            <a:ext cx="872836" cy="3879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星 5 14"/>
          <p:cNvSpPr/>
          <p:nvPr/>
        </p:nvSpPr>
        <p:spPr>
          <a:xfrm>
            <a:off x="3477491" y="3006432"/>
            <a:ext cx="387198" cy="346303"/>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864689" y="3034941"/>
            <a:ext cx="1107996" cy="369332"/>
          </a:xfrm>
          <a:prstGeom prst="rect">
            <a:avLst/>
          </a:prstGeom>
          <a:noFill/>
        </p:spPr>
        <p:txBody>
          <a:bodyPr wrap="none" rtlCol="0">
            <a:spAutoFit/>
          </a:bodyPr>
          <a:lstStyle/>
          <a:p>
            <a:r>
              <a:rPr kumimoji="1" lang="ja-JP" altLang="en-US" dirty="0" smtClean="0"/>
              <a:t>入札公告</a:t>
            </a:r>
            <a:endParaRPr kumimoji="1" lang="ja-JP" altLang="en-US" dirty="0"/>
          </a:p>
        </p:txBody>
      </p:sp>
      <p:sp>
        <p:nvSpPr>
          <p:cNvPr id="17" name="テキスト ボックス 16"/>
          <p:cNvSpPr txBox="1"/>
          <p:nvPr/>
        </p:nvSpPr>
        <p:spPr>
          <a:xfrm>
            <a:off x="3616036" y="2592120"/>
            <a:ext cx="1107996" cy="369332"/>
          </a:xfrm>
          <a:prstGeom prst="rect">
            <a:avLst/>
          </a:prstGeom>
          <a:noFill/>
        </p:spPr>
        <p:txBody>
          <a:bodyPr wrap="none" rtlCol="0">
            <a:spAutoFit/>
          </a:bodyPr>
          <a:lstStyle/>
          <a:p>
            <a:r>
              <a:rPr kumimoji="1" lang="ja-JP" altLang="en-US" dirty="0" smtClean="0"/>
              <a:t>入札準備</a:t>
            </a:r>
            <a:endParaRPr kumimoji="1" lang="ja-JP" altLang="en-US" dirty="0"/>
          </a:p>
        </p:txBody>
      </p:sp>
      <p:sp>
        <p:nvSpPr>
          <p:cNvPr id="18" name="右矢印 17"/>
          <p:cNvSpPr/>
          <p:nvPr/>
        </p:nvSpPr>
        <p:spPr>
          <a:xfrm>
            <a:off x="3671090" y="3449721"/>
            <a:ext cx="872836" cy="3879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4543926" y="3468317"/>
            <a:ext cx="2262158" cy="369332"/>
          </a:xfrm>
          <a:prstGeom prst="rect">
            <a:avLst/>
          </a:prstGeom>
          <a:noFill/>
        </p:spPr>
        <p:txBody>
          <a:bodyPr wrap="none" rtlCol="0">
            <a:spAutoFit/>
          </a:bodyPr>
          <a:lstStyle/>
          <a:p>
            <a:r>
              <a:rPr kumimoji="1" lang="ja-JP" altLang="en-US" dirty="0" smtClean="0"/>
              <a:t>企画提案書受理期間</a:t>
            </a:r>
            <a:endParaRPr kumimoji="1" lang="ja-JP" altLang="en-US" dirty="0"/>
          </a:p>
        </p:txBody>
      </p:sp>
      <p:sp>
        <p:nvSpPr>
          <p:cNvPr id="20" name="星 5 19"/>
          <p:cNvSpPr/>
          <p:nvPr/>
        </p:nvSpPr>
        <p:spPr>
          <a:xfrm>
            <a:off x="4336834" y="3888129"/>
            <a:ext cx="387198" cy="346303"/>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4724032" y="3916638"/>
            <a:ext cx="646331" cy="369332"/>
          </a:xfrm>
          <a:prstGeom prst="rect">
            <a:avLst/>
          </a:prstGeom>
          <a:noFill/>
        </p:spPr>
        <p:txBody>
          <a:bodyPr wrap="none" rtlCol="0">
            <a:spAutoFit/>
          </a:bodyPr>
          <a:lstStyle/>
          <a:p>
            <a:r>
              <a:rPr kumimoji="1" lang="ja-JP" altLang="en-US" dirty="0" smtClean="0"/>
              <a:t>契約</a:t>
            </a:r>
            <a:endParaRPr kumimoji="1" lang="ja-JP" altLang="en-US" dirty="0"/>
          </a:p>
        </p:txBody>
      </p:sp>
      <p:sp>
        <p:nvSpPr>
          <p:cNvPr id="8" name="左右矢印 7"/>
          <p:cNvSpPr/>
          <p:nvPr/>
        </p:nvSpPr>
        <p:spPr>
          <a:xfrm>
            <a:off x="4724032" y="4285970"/>
            <a:ext cx="3602550" cy="60242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t>工期＋試運転</a:t>
            </a:r>
            <a:endParaRPr kumimoji="1" lang="ja-JP" altLang="en-US" b="1" dirty="0"/>
          </a:p>
        </p:txBody>
      </p:sp>
    </p:spTree>
    <p:extLst>
      <p:ext uri="{BB962C8B-B14F-4D97-AF65-F5344CB8AC3E}">
        <p14:creationId xmlns:p14="http://schemas.microsoft.com/office/powerpoint/2010/main" val="3661532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012" y="17966"/>
            <a:ext cx="1452293" cy="735152"/>
          </a:xfrm>
          <a:prstGeom prst="rect">
            <a:avLst/>
          </a:prstGeom>
        </p:spPr>
      </p:pic>
      <p:sp>
        <p:nvSpPr>
          <p:cNvPr id="5" name="正方形/長方形 4"/>
          <p:cNvSpPr/>
          <p:nvPr/>
        </p:nvSpPr>
        <p:spPr>
          <a:xfrm>
            <a:off x="26127" y="50595"/>
            <a:ext cx="7642885" cy="597840"/>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ja-JP" altLang="en-US" sz="2800" b="1" dirty="0" smtClean="0">
                <a:latin typeface="メイリオ" panose="020B0604030504040204" pitchFamily="50" charset="-128"/>
                <a:ea typeface="メイリオ" panose="020B0604030504040204" pitchFamily="50" charset="-128"/>
              </a:rPr>
              <a:t>現状の北海道への報告とポテンシャル</a:t>
            </a:r>
            <a:endParaRPr lang="ja-JP" altLang="en-US" sz="2800" b="1"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187702" y="744371"/>
            <a:ext cx="8795877" cy="4093428"/>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rPr>
              <a:t>北海道地球温暖化防止対策条例にて、特定事業者*に計画書や</a:t>
            </a:r>
            <a:r>
              <a:rPr kumimoji="1" lang="ja-JP" altLang="en-US" sz="2000" dirty="0" smtClean="0">
                <a:solidFill>
                  <a:srgbClr val="0000FF"/>
                </a:solidFill>
                <a:latin typeface="メイリオ" panose="020B0604030504040204" pitchFamily="50" charset="-128"/>
                <a:ea typeface="メイリオ" panose="020B0604030504040204" pitchFamily="50" charset="-128"/>
              </a:rPr>
              <a:t>実績報告書の作成、知事への提出を義務付け</a:t>
            </a:r>
            <a:r>
              <a:rPr kumimoji="1" lang="ja-JP" altLang="en-US" sz="2000" dirty="0" smtClean="0">
                <a:latin typeface="メイリオ" panose="020B0604030504040204" pitchFamily="50" charset="-128"/>
                <a:ea typeface="メイリオ" panose="020B0604030504040204" pitchFamily="50" charset="-128"/>
              </a:rPr>
              <a:t>ている。</a:t>
            </a:r>
            <a:endParaRPr kumimoji="1" lang="en-US" altLang="ja-JP" sz="2000" dirty="0" smtClean="0">
              <a:latin typeface="メイリオ" panose="020B0604030504040204" pitchFamily="50" charset="-128"/>
              <a:ea typeface="メイリオ" panose="020B0604030504040204" pitchFamily="50" charset="-128"/>
            </a:endParaRPr>
          </a:p>
          <a:p>
            <a:endParaRPr kumimoji="1" lang="en-US" altLang="ja-JP" sz="1100" dirty="0">
              <a:latin typeface="メイリオ" panose="020B0604030504040204" pitchFamily="50" charset="-128"/>
              <a:ea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rPr>
              <a:t>*特定事業者：</a:t>
            </a:r>
            <a:endParaRPr kumimoji="1" lang="en-US" altLang="ja-JP" sz="2000" dirty="0" smtClean="0">
              <a:latin typeface="メイリオ" panose="020B0604030504040204" pitchFamily="50" charset="-128"/>
              <a:ea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rPr>
              <a:t>　・省エネ法に基づく</a:t>
            </a:r>
            <a:r>
              <a:rPr kumimoji="1" lang="ja-JP" altLang="en-US" sz="2000" b="1" dirty="0" smtClean="0">
                <a:latin typeface="メイリオ" panose="020B0604030504040204" pitchFamily="50" charset="-128"/>
                <a:ea typeface="メイリオ" panose="020B0604030504040204" pitchFamily="50" charset="-128"/>
              </a:rPr>
              <a:t>特定事業者</a:t>
            </a:r>
            <a:r>
              <a:rPr kumimoji="1" lang="ja-JP" altLang="en-US" sz="2000" dirty="0" smtClean="0">
                <a:latin typeface="メイリオ" panose="020B0604030504040204" pitchFamily="50" charset="-128"/>
                <a:ea typeface="メイリオ" panose="020B0604030504040204" pitchFamily="50" charset="-128"/>
              </a:rPr>
              <a:t>で道内に有する全ての工場等の</a:t>
            </a:r>
            <a:r>
              <a:rPr kumimoji="1" lang="en-US" altLang="ja-JP" sz="2000" dirty="0" smtClean="0">
                <a:latin typeface="メイリオ" panose="020B0604030504040204" pitchFamily="50" charset="-128"/>
                <a:ea typeface="メイリオ" panose="020B0604030504040204" pitchFamily="50" charset="-128"/>
              </a:rPr>
              <a:t>1</a:t>
            </a:r>
            <a:r>
              <a:rPr kumimoji="1" lang="ja-JP" altLang="en-US" sz="2000" dirty="0" smtClean="0">
                <a:latin typeface="メイリオ" panose="020B0604030504040204" pitchFamily="50" charset="-128"/>
                <a:ea typeface="メイリオ" panose="020B0604030504040204" pitchFamily="50" charset="-128"/>
              </a:rPr>
              <a:t>年間の</a:t>
            </a:r>
            <a:endParaRPr kumimoji="1" lang="en-US" altLang="ja-JP" sz="2000" dirty="0" smtClean="0">
              <a:latin typeface="メイリオ" panose="020B0604030504040204" pitchFamily="50" charset="-128"/>
              <a:ea typeface="メイリオ" panose="020B0604030504040204" pitchFamily="50" charset="-128"/>
            </a:endParaRPr>
          </a:p>
          <a:p>
            <a:r>
              <a:rPr kumimoji="1" lang="en-US" altLang="ja-JP" sz="2000" dirty="0">
                <a:solidFill>
                  <a:srgbClr val="0000FF"/>
                </a:solidFill>
                <a:latin typeface="メイリオ" panose="020B0604030504040204" pitchFamily="50" charset="-128"/>
                <a:ea typeface="メイリオ" panose="020B0604030504040204" pitchFamily="50" charset="-128"/>
              </a:rPr>
              <a:t>	</a:t>
            </a:r>
            <a:r>
              <a:rPr kumimoji="1" lang="ja-JP" altLang="en-US" sz="2000" u="sng" dirty="0" smtClean="0">
                <a:latin typeface="メイリオ" panose="020B0604030504040204" pitchFamily="50" charset="-128"/>
                <a:ea typeface="メイリオ" panose="020B0604030504040204" pitchFamily="50" charset="-128"/>
              </a:rPr>
              <a:t>原油換算エネルギー使用量の合計が</a:t>
            </a:r>
            <a:r>
              <a:rPr kumimoji="1" lang="en-US" altLang="ja-JP" sz="2000" u="sng" dirty="0" smtClean="0">
                <a:latin typeface="メイリオ" panose="020B0604030504040204" pitchFamily="50" charset="-128"/>
                <a:ea typeface="メイリオ" panose="020B0604030504040204" pitchFamily="50" charset="-128"/>
              </a:rPr>
              <a:t>1,500kl</a:t>
            </a:r>
            <a:r>
              <a:rPr kumimoji="1" lang="ja-JP" altLang="en-US" sz="2000" u="sng" dirty="0" smtClean="0">
                <a:latin typeface="メイリオ" panose="020B0604030504040204" pitchFamily="50" charset="-128"/>
                <a:ea typeface="メイリオ" panose="020B0604030504040204" pitchFamily="50" charset="-128"/>
              </a:rPr>
              <a:t>以上</a:t>
            </a:r>
            <a:r>
              <a:rPr kumimoji="1" lang="ja-JP" altLang="en-US" sz="2000" dirty="0" smtClean="0">
                <a:latin typeface="メイリオ" panose="020B0604030504040204" pitchFamily="50" charset="-128"/>
                <a:ea typeface="メイリオ" panose="020B0604030504040204" pitchFamily="50" charset="-128"/>
              </a:rPr>
              <a:t>の事業者</a:t>
            </a:r>
            <a:endParaRPr kumimoji="1" lang="en-US" altLang="ja-JP" sz="2000" dirty="0" smtClean="0">
              <a:latin typeface="メイリオ" panose="020B0604030504040204" pitchFamily="50" charset="-128"/>
              <a:ea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rPr>
              <a:t>　・省エネ法に基づく</a:t>
            </a:r>
            <a:r>
              <a:rPr kumimoji="1" lang="ja-JP" altLang="en-US" sz="2000" b="1" dirty="0" smtClean="0">
                <a:latin typeface="メイリオ" panose="020B0604030504040204" pitchFamily="50" charset="-128"/>
                <a:ea typeface="メイリオ" panose="020B0604030504040204" pitchFamily="50" charset="-128"/>
              </a:rPr>
              <a:t>特定連鎖化事業者</a:t>
            </a:r>
            <a:r>
              <a:rPr kumimoji="1" lang="ja-JP" altLang="en-US" sz="2000" dirty="0" smtClean="0">
                <a:latin typeface="メイリオ" panose="020B0604030504040204" pitchFamily="50" charset="-128"/>
                <a:ea typeface="メイリオ" panose="020B0604030504040204" pitchFamily="50" charset="-128"/>
              </a:rPr>
              <a:t>で道内に有する全ての工場等の</a:t>
            </a:r>
            <a:endParaRPr kumimoji="1" lang="en-US" altLang="ja-JP" sz="2000" dirty="0" smtClean="0">
              <a:latin typeface="メイリオ" panose="020B0604030504040204" pitchFamily="50" charset="-128"/>
              <a:ea typeface="メイリオ" panose="020B0604030504040204" pitchFamily="50" charset="-128"/>
            </a:endParaRPr>
          </a:p>
          <a:p>
            <a:r>
              <a:rPr kumimoji="1" lang="en-US" altLang="ja-JP" sz="2000" dirty="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1</a:t>
            </a:r>
            <a:r>
              <a:rPr kumimoji="1" lang="ja-JP" altLang="en-US" sz="2000" dirty="0" smtClean="0">
                <a:latin typeface="メイリオ" panose="020B0604030504040204" pitchFamily="50" charset="-128"/>
                <a:ea typeface="メイリオ" panose="020B0604030504040204" pitchFamily="50" charset="-128"/>
              </a:rPr>
              <a:t>年間の</a:t>
            </a:r>
            <a:r>
              <a:rPr kumimoji="1" lang="ja-JP" altLang="en-US" sz="2000" u="sng" dirty="0" smtClean="0">
                <a:latin typeface="メイリオ" panose="020B0604030504040204" pitchFamily="50" charset="-128"/>
                <a:ea typeface="メイリオ" panose="020B0604030504040204" pitchFamily="50" charset="-128"/>
              </a:rPr>
              <a:t>原油換算エネルギー使用量の合計が</a:t>
            </a:r>
            <a:r>
              <a:rPr kumimoji="1" lang="en-US" altLang="ja-JP" sz="2000" u="sng" dirty="0" smtClean="0">
                <a:latin typeface="メイリオ" panose="020B0604030504040204" pitchFamily="50" charset="-128"/>
                <a:ea typeface="メイリオ" panose="020B0604030504040204" pitchFamily="50" charset="-128"/>
              </a:rPr>
              <a:t>1,500kl</a:t>
            </a:r>
            <a:r>
              <a:rPr kumimoji="1" lang="ja-JP" altLang="en-US" sz="2000" u="sng" dirty="0" smtClean="0">
                <a:latin typeface="メイリオ" panose="020B0604030504040204" pitchFamily="50" charset="-128"/>
                <a:ea typeface="メイリオ" panose="020B0604030504040204" pitchFamily="50" charset="-128"/>
              </a:rPr>
              <a:t>以上</a:t>
            </a:r>
            <a:r>
              <a:rPr kumimoji="1" lang="ja-JP" altLang="en-US" sz="2000" dirty="0" smtClean="0">
                <a:latin typeface="メイリオ" panose="020B0604030504040204" pitchFamily="50" charset="-128"/>
                <a:ea typeface="メイリオ" panose="020B0604030504040204" pitchFamily="50" charset="-128"/>
              </a:rPr>
              <a:t>の事業者</a:t>
            </a:r>
            <a:endParaRPr kumimoji="1" lang="en-US" altLang="ja-JP" sz="2000" dirty="0" smtClean="0">
              <a:latin typeface="メイリオ" panose="020B0604030504040204" pitchFamily="50" charset="-128"/>
              <a:ea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b="1" dirty="0" smtClean="0">
                <a:latin typeface="メイリオ" panose="020B0604030504040204" pitchFamily="50" charset="-128"/>
                <a:ea typeface="メイリオ" panose="020B0604030504040204" pitchFamily="50" charset="-128"/>
              </a:rPr>
              <a:t>自動車運送事業者</a:t>
            </a:r>
            <a:r>
              <a:rPr kumimoji="1" lang="ja-JP" altLang="en-US" sz="2000" dirty="0" smtClean="0">
                <a:latin typeface="メイリオ" panose="020B0604030504040204" pitchFamily="50" charset="-128"/>
                <a:ea typeface="メイリオ" panose="020B0604030504040204" pitchFamily="50" charset="-128"/>
              </a:rPr>
              <a:t>で道内登録自動車の総数が次に該当する事業者</a:t>
            </a:r>
            <a:endParaRPr kumimoji="1" lang="en-US" altLang="ja-JP" sz="2000" dirty="0" smtClean="0">
              <a:latin typeface="メイリオ" panose="020B0604030504040204" pitchFamily="50" charset="-128"/>
              <a:ea typeface="メイリオ" panose="020B0604030504040204" pitchFamily="50" charset="-128"/>
            </a:endParaRPr>
          </a:p>
          <a:p>
            <a:r>
              <a:rPr kumimoji="1" lang="en-US" altLang="ja-JP" sz="2000" dirty="0">
                <a:latin typeface="メイリオ" panose="020B0604030504040204" pitchFamily="50" charset="-128"/>
                <a:ea typeface="メイリオ" panose="020B0604030504040204" pitchFamily="50" charset="-128"/>
              </a:rPr>
              <a:t>	</a:t>
            </a:r>
            <a:r>
              <a:rPr kumimoji="1" lang="ja-JP" altLang="en-US" sz="2000" u="sng" dirty="0" smtClean="0">
                <a:latin typeface="メイリオ" panose="020B0604030504040204" pitchFamily="50" charset="-128"/>
                <a:ea typeface="メイリオ" panose="020B0604030504040204" pitchFamily="50" charset="-128"/>
              </a:rPr>
              <a:t>トラック：</a:t>
            </a:r>
            <a:r>
              <a:rPr kumimoji="1" lang="en-US" altLang="ja-JP" sz="2000" u="sng" dirty="0" smtClean="0">
                <a:latin typeface="メイリオ" panose="020B0604030504040204" pitchFamily="50" charset="-128"/>
                <a:ea typeface="メイリオ" panose="020B0604030504040204" pitchFamily="50" charset="-128"/>
              </a:rPr>
              <a:t>200</a:t>
            </a:r>
            <a:r>
              <a:rPr kumimoji="1" lang="ja-JP" altLang="en-US" sz="2000" u="sng" dirty="0" smtClean="0">
                <a:latin typeface="メイリオ" panose="020B0604030504040204" pitchFamily="50" charset="-128"/>
                <a:ea typeface="メイリオ" panose="020B0604030504040204" pitchFamily="50" charset="-128"/>
              </a:rPr>
              <a:t>台以上、バス：</a:t>
            </a:r>
            <a:r>
              <a:rPr kumimoji="1" lang="en-US" altLang="ja-JP" sz="2000" u="sng" dirty="0" smtClean="0">
                <a:latin typeface="メイリオ" panose="020B0604030504040204" pitchFamily="50" charset="-128"/>
                <a:ea typeface="メイリオ" panose="020B0604030504040204" pitchFamily="50" charset="-128"/>
              </a:rPr>
              <a:t>200</a:t>
            </a:r>
            <a:r>
              <a:rPr kumimoji="1" lang="ja-JP" altLang="en-US" sz="2000" u="sng" dirty="0" smtClean="0">
                <a:latin typeface="メイリオ" panose="020B0604030504040204" pitchFamily="50" charset="-128"/>
                <a:ea typeface="メイリオ" panose="020B0604030504040204" pitchFamily="50" charset="-128"/>
              </a:rPr>
              <a:t>台以上、タクシー：</a:t>
            </a:r>
            <a:r>
              <a:rPr kumimoji="1" lang="en-US" altLang="ja-JP" sz="2000" u="sng" dirty="0" smtClean="0">
                <a:latin typeface="メイリオ" panose="020B0604030504040204" pitchFamily="50" charset="-128"/>
                <a:ea typeface="メイリオ" panose="020B0604030504040204" pitchFamily="50" charset="-128"/>
              </a:rPr>
              <a:t>350</a:t>
            </a:r>
            <a:r>
              <a:rPr kumimoji="1" lang="ja-JP" altLang="en-US" sz="2000" u="sng" dirty="0" smtClean="0">
                <a:latin typeface="メイリオ" panose="020B0604030504040204" pitchFamily="50" charset="-128"/>
                <a:ea typeface="メイリオ" panose="020B0604030504040204" pitchFamily="50" charset="-128"/>
              </a:rPr>
              <a:t>台以上</a:t>
            </a:r>
            <a:endParaRPr kumimoji="1" lang="en-US" altLang="ja-JP" sz="2000" u="sng" dirty="0" smtClean="0">
              <a:latin typeface="メイリオ" panose="020B0604030504040204" pitchFamily="50" charset="-128"/>
              <a:ea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rPr>
              <a:t>　・道内において</a:t>
            </a:r>
            <a:r>
              <a:rPr kumimoji="1" lang="ja-JP" altLang="en-US" sz="2000" b="1" dirty="0" smtClean="0">
                <a:latin typeface="メイリオ" panose="020B0604030504040204" pitchFamily="50" charset="-128"/>
                <a:ea typeface="メイリオ" panose="020B0604030504040204" pitchFamily="50" charset="-128"/>
              </a:rPr>
              <a:t>温暖化対策推進法施行令第</a:t>
            </a:r>
            <a:r>
              <a:rPr kumimoji="1" lang="en-US" altLang="ja-JP" sz="2000" b="1" dirty="0" smtClean="0">
                <a:latin typeface="メイリオ" panose="020B0604030504040204" pitchFamily="50" charset="-128"/>
                <a:ea typeface="メイリオ" panose="020B0604030504040204" pitchFamily="50" charset="-128"/>
              </a:rPr>
              <a:t>5</a:t>
            </a:r>
            <a:r>
              <a:rPr kumimoji="1" lang="ja-JP" altLang="en-US" sz="2000" b="1" dirty="0" smtClean="0">
                <a:latin typeface="メイリオ" panose="020B0604030504040204" pitchFamily="50" charset="-128"/>
                <a:ea typeface="メイリオ" panose="020B0604030504040204" pitchFamily="50" charset="-128"/>
              </a:rPr>
              <a:t>条第</a:t>
            </a:r>
            <a:r>
              <a:rPr kumimoji="1" lang="en-US" altLang="ja-JP" sz="2000" b="1" dirty="0" smtClean="0">
                <a:latin typeface="メイリオ" panose="020B0604030504040204" pitchFamily="50" charset="-128"/>
                <a:ea typeface="メイリオ" panose="020B0604030504040204" pitchFamily="50" charset="-128"/>
              </a:rPr>
              <a:t>10</a:t>
            </a:r>
            <a:r>
              <a:rPr kumimoji="1" lang="ja-JP" altLang="en-US" sz="2000" b="1" dirty="0" smtClean="0">
                <a:latin typeface="メイリオ" panose="020B0604030504040204" pitchFamily="50" charset="-128"/>
                <a:ea typeface="メイリオ" panose="020B0604030504040204" pitchFamily="50" charset="-128"/>
              </a:rPr>
              <a:t>号から第</a:t>
            </a:r>
            <a:r>
              <a:rPr kumimoji="1" lang="en-US" altLang="ja-JP" sz="2000" b="1" dirty="0" smtClean="0">
                <a:latin typeface="メイリオ" panose="020B0604030504040204" pitchFamily="50" charset="-128"/>
                <a:ea typeface="メイリオ" panose="020B0604030504040204" pitchFamily="50" charset="-128"/>
              </a:rPr>
              <a:t>16</a:t>
            </a:r>
            <a:r>
              <a:rPr kumimoji="1" lang="ja-JP" altLang="en-US" sz="2000" b="1" dirty="0" smtClean="0">
                <a:latin typeface="メイリオ" panose="020B0604030504040204" pitchFamily="50" charset="-128"/>
                <a:ea typeface="メイリオ" panose="020B0604030504040204" pitchFamily="50" charset="-128"/>
              </a:rPr>
              <a:t>号までの</a:t>
            </a:r>
            <a:endParaRPr kumimoji="1" lang="en-US" altLang="ja-JP" sz="2000" b="1" dirty="0" smtClean="0">
              <a:latin typeface="メイリオ" panose="020B0604030504040204" pitchFamily="50" charset="-128"/>
              <a:ea typeface="メイリオ" panose="020B0604030504040204" pitchFamily="50" charset="-128"/>
            </a:endParaRPr>
          </a:p>
          <a:p>
            <a:pPr marL="449263"/>
            <a:r>
              <a:rPr kumimoji="1" lang="en-US" altLang="ja-JP" sz="2000" b="1" dirty="0">
                <a:latin typeface="メイリオ" panose="020B0604030504040204" pitchFamily="50" charset="-128"/>
                <a:ea typeface="メイリオ" panose="020B0604030504040204" pitchFamily="50" charset="-128"/>
              </a:rPr>
              <a:t>	</a:t>
            </a:r>
            <a:r>
              <a:rPr kumimoji="1" lang="ja-JP" altLang="en-US" sz="2000" b="1" dirty="0" smtClean="0">
                <a:latin typeface="メイリオ" panose="020B0604030504040204" pitchFamily="50" charset="-128"/>
                <a:ea typeface="メイリオ" panose="020B0604030504040204" pitchFamily="50" charset="-128"/>
              </a:rPr>
              <a:t>事業者</a:t>
            </a:r>
            <a:r>
              <a:rPr kumimoji="1" lang="ja-JP" altLang="en-US" sz="2000" dirty="0" smtClean="0">
                <a:latin typeface="メイリオ" panose="020B0604030504040204" pitchFamily="50" charset="-128"/>
                <a:ea typeface="メイリオ" panose="020B0604030504040204" pitchFamily="50" charset="-128"/>
              </a:rPr>
              <a:t>で、</a:t>
            </a:r>
            <a:r>
              <a:rPr kumimoji="1" lang="ja-JP" altLang="en-US" sz="2000" u="sng" dirty="0" smtClean="0">
                <a:latin typeface="メイリオ" panose="020B0604030504040204" pitchFamily="50" charset="-128"/>
                <a:ea typeface="メイリオ" panose="020B0604030504040204" pitchFamily="50" charset="-128"/>
              </a:rPr>
              <a:t>従業員数が</a:t>
            </a:r>
            <a:r>
              <a:rPr kumimoji="1" lang="en-US" altLang="ja-JP" sz="2000" u="sng" dirty="0" smtClean="0">
                <a:latin typeface="メイリオ" panose="020B0604030504040204" pitchFamily="50" charset="-128"/>
                <a:ea typeface="メイリオ" panose="020B0604030504040204" pitchFamily="50" charset="-128"/>
              </a:rPr>
              <a:t>21</a:t>
            </a:r>
            <a:r>
              <a:rPr kumimoji="1" lang="ja-JP" altLang="en-US" sz="2000" u="sng" dirty="0" smtClean="0">
                <a:latin typeface="メイリオ" panose="020B0604030504040204" pitchFamily="50" charset="-128"/>
                <a:ea typeface="メイリオ" panose="020B0604030504040204" pitchFamily="50" charset="-128"/>
              </a:rPr>
              <a:t>人以上、二酸化炭素換算</a:t>
            </a:r>
            <a:r>
              <a:rPr kumimoji="1" lang="en-US" altLang="ja-JP" sz="2000" u="sng" dirty="0" smtClean="0">
                <a:latin typeface="メイリオ" panose="020B0604030504040204" pitchFamily="50" charset="-128"/>
                <a:ea typeface="メイリオ" panose="020B0604030504040204" pitchFamily="50" charset="-128"/>
              </a:rPr>
              <a:t>3,000</a:t>
            </a:r>
            <a:r>
              <a:rPr kumimoji="1" lang="ja-JP" altLang="en-US" sz="2000" u="sng" dirty="0" smtClean="0">
                <a:latin typeface="メイリオ" panose="020B0604030504040204" pitchFamily="50" charset="-128"/>
                <a:ea typeface="メイリオ" panose="020B0604030504040204" pitchFamily="50" charset="-128"/>
              </a:rPr>
              <a:t>トン以上排出</a:t>
            </a:r>
            <a:r>
              <a:rPr kumimoji="1" lang="ja-JP" altLang="en-US" sz="2000" dirty="0" smtClean="0">
                <a:latin typeface="メイリオ" panose="020B0604030504040204" pitchFamily="50" charset="-128"/>
                <a:ea typeface="メイリオ" panose="020B0604030504040204" pitchFamily="50" charset="-128"/>
              </a:rPr>
              <a:t>する事業者（廃棄物焼却施設、下水終末処理場など）</a:t>
            </a:r>
            <a:endParaRPr kumimoji="1" lang="en-US" altLang="ja-JP" sz="2000" dirty="0">
              <a:latin typeface="メイリオ" panose="020B0604030504040204" pitchFamily="50" charset="-128"/>
              <a:ea typeface="メイリオ" panose="020B0604030504040204" pitchFamily="50" charset="-128"/>
            </a:endParaRPr>
          </a:p>
        </p:txBody>
      </p:sp>
      <p:sp>
        <p:nvSpPr>
          <p:cNvPr id="10" name="下矢印 9"/>
          <p:cNvSpPr/>
          <p:nvPr/>
        </p:nvSpPr>
        <p:spPr>
          <a:xfrm>
            <a:off x="4331368" y="4552480"/>
            <a:ext cx="1106906" cy="4391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87702" y="4866938"/>
            <a:ext cx="9493304" cy="2108269"/>
          </a:xfrm>
          <a:prstGeom prst="rect">
            <a:avLst/>
          </a:prstGeom>
          <a:noFill/>
        </p:spPr>
        <p:txBody>
          <a:bodyPr wrap="none" rtlCol="0">
            <a:spAutoFit/>
          </a:bodyPr>
          <a:lstStyle/>
          <a:p>
            <a:r>
              <a:rPr kumimoji="1" lang="ja-JP" altLang="en-US" sz="2400" dirty="0" smtClean="0">
                <a:latin typeface="メイリオ" panose="020B0604030504040204" pitchFamily="50" charset="-128"/>
                <a:ea typeface="メイリオ" panose="020B0604030504040204" pitchFamily="50" charset="-128"/>
              </a:rPr>
              <a:t>北海道内対象事業者：約</a:t>
            </a:r>
            <a:r>
              <a:rPr kumimoji="1" lang="en-US" altLang="ja-JP" sz="2400" dirty="0" smtClean="0">
                <a:latin typeface="メイリオ" panose="020B0604030504040204" pitchFamily="50" charset="-128"/>
                <a:ea typeface="メイリオ" panose="020B0604030504040204" pitchFamily="50" charset="-128"/>
              </a:rPr>
              <a:t>580</a:t>
            </a:r>
          </a:p>
          <a:p>
            <a:r>
              <a:rPr kumimoji="1" lang="ja-JP" altLang="en-US" sz="2400" dirty="0" smtClean="0">
                <a:latin typeface="メイリオ" panose="020B0604030504040204" pitchFamily="50" charset="-128"/>
                <a:ea typeface="メイリオ" panose="020B0604030504040204" pitchFamily="50" charset="-128"/>
              </a:rPr>
              <a:t>報告数</a:t>
            </a:r>
            <a:r>
              <a:rPr kumimoji="1" lang="en-US" altLang="ja-JP"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：約</a:t>
            </a:r>
            <a:r>
              <a:rPr kumimoji="1" lang="en-US" altLang="ja-JP" sz="2400" dirty="0" smtClean="0">
                <a:latin typeface="メイリオ" panose="020B0604030504040204" pitchFamily="50" charset="-128"/>
                <a:ea typeface="メイリオ" panose="020B0604030504040204" pitchFamily="50" charset="-128"/>
              </a:rPr>
              <a:t>285</a:t>
            </a:r>
            <a:r>
              <a:rPr kumimoji="1" lang="ja-JP" altLang="en-US" sz="2400" dirty="0" smtClean="0">
                <a:latin typeface="メイリオ" panose="020B0604030504040204" pitchFamily="50" charset="-128"/>
                <a:ea typeface="メイリオ" panose="020B0604030504040204" pitchFamily="50" charset="-128"/>
              </a:rPr>
              <a:t>（</a:t>
            </a:r>
            <a:r>
              <a:rPr kumimoji="1" lang="en-US" altLang="ja-JP" sz="2400" dirty="0" smtClean="0">
                <a:latin typeface="メイリオ" panose="020B0604030504040204" pitchFamily="50" charset="-128"/>
                <a:ea typeface="メイリオ" panose="020B0604030504040204" pitchFamily="50" charset="-128"/>
              </a:rPr>
              <a:t>2019</a:t>
            </a:r>
            <a:r>
              <a:rPr kumimoji="1" lang="ja-JP" altLang="en-US" sz="2400" dirty="0" smtClean="0">
                <a:latin typeface="メイリオ" panose="020B0604030504040204" pitchFamily="50" charset="-128"/>
                <a:ea typeface="メイリオ" panose="020B0604030504040204" pitchFamily="50" charset="-128"/>
              </a:rPr>
              <a:t>年度）→約</a:t>
            </a:r>
            <a:r>
              <a:rPr kumimoji="1" lang="en-US" altLang="ja-JP" sz="2400" dirty="0" smtClean="0">
                <a:latin typeface="メイリオ" panose="020B0604030504040204" pitchFamily="50" charset="-128"/>
                <a:ea typeface="メイリオ" panose="020B0604030504040204" pitchFamily="50" charset="-128"/>
              </a:rPr>
              <a:t>350</a:t>
            </a:r>
            <a:r>
              <a:rPr kumimoji="1" lang="ja-JP" altLang="en-US" sz="2400" dirty="0" smtClean="0">
                <a:latin typeface="メイリオ" panose="020B0604030504040204" pitchFamily="50" charset="-128"/>
                <a:ea typeface="メイリオ" panose="020B0604030504040204" pitchFamily="50" charset="-128"/>
              </a:rPr>
              <a:t>（</a:t>
            </a:r>
            <a:r>
              <a:rPr kumimoji="1" lang="en-US" altLang="ja-JP" sz="2400" dirty="0" smtClean="0">
                <a:latin typeface="メイリオ" panose="020B0604030504040204" pitchFamily="50" charset="-128"/>
                <a:ea typeface="メイリオ" panose="020B0604030504040204" pitchFamily="50" charset="-128"/>
              </a:rPr>
              <a:t>2021</a:t>
            </a:r>
            <a:r>
              <a:rPr kumimoji="1" lang="ja-JP" altLang="en-US" sz="2400" dirty="0" smtClean="0">
                <a:latin typeface="メイリオ" panose="020B0604030504040204" pitchFamily="50" charset="-128"/>
                <a:ea typeface="メイリオ" panose="020B0604030504040204" pitchFamily="50" charset="-128"/>
              </a:rPr>
              <a:t>年度）</a:t>
            </a:r>
            <a:endParaRPr kumimoji="1" lang="en-US" altLang="ja-JP" sz="2400" dirty="0" smtClean="0">
              <a:latin typeface="メイリオ" panose="020B0604030504040204" pitchFamily="50" charset="-128"/>
              <a:ea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rPr>
              <a:t>提出媒体</a:t>
            </a:r>
            <a:r>
              <a:rPr kumimoji="1" lang="en-US" altLang="ja-JP"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：紙媒体</a:t>
            </a:r>
            <a:r>
              <a:rPr kumimoji="1" lang="en-US" altLang="ja-JP" sz="2400" dirty="0" smtClean="0">
                <a:latin typeface="メイリオ" panose="020B0604030504040204" pitchFamily="50" charset="-128"/>
                <a:ea typeface="メイリオ" panose="020B0604030504040204" pitchFamily="50" charset="-128"/>
              </a:rPr>
              <a:t>50%</a:t>
            </a:r>
            <a:r>
              <a:rPr kumimoji="1" lang="ja-JP" altLang="en-US" sz="2400" dirty="0" err="1"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電子データ</a:t>
            </a:r>
            <a:r>
              <a:rPr kumimoji="1" lang="en-US" altLang="ja-JP" sz="2400" dirty="0" smtClean="0">
                <a:latin typeface="メイリオ" panose="020B0604030504040204" pitchFamily="50" charset="-128"/>
                <a:ea typeface="メイリオ" panose="020B0604030504040204" pitchFamily="50" charset="-128"/>
              </a:rPr>
              <a:t>50</a:t>
            </a:r>
            <a:r>
              <a:rPr kumimoji="1" lang="ja-JP" altLang="en-US" sz="2400" dirty="0" smtClean="0">
                <a:latin typeface="メイリオ" panose="020B0604030504040204" pitchFamily="50" charset="-128"/>
                <a:ea typeface="メイリオ" panose="020B0604030504040204" pitchFamily="50" charset="-128"/>
              </a:rPr>
              <a:t>％</a:t>
            </a:r>
            <a:endParaRPr kumimoji="1" lang="en-US" altLang="ja-JP" sz="2400" dirty="0" smtClean="0">
              <a:latin typeface="メイリオ" panose="020B0604030504040204" pitchFamily="50" charset="-128"/>
              <a:ea typeface="メイリオ" panose="020B0604030504040204" pitchFamily="50" charset="-128"/>
            </a:endParaRPr>
          </a:p>
          <a:p>
            <a:endParaRPr kumimoji="1" lang="en-US" altLang="ja-JP" sz="1100" dirty="0" smtClean="0">
              <a:latin typeface="メイリオ" panose="020B0604030504040204" pitchFamily="50" charset="-128"/>
              <a:ea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rPr>
              <a:t>道内事業所数</a:t>
            </a:r>
            <a:r>
              <a:rPr kumimoji="1" lang="en-US" altLang="ja-JP"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：約</a:t>
            </a:r>
            <a:r>
              <a:rPr kumimoji="1" lang="en-US" altLang="ja-JP" sz="2400" dirty="0" smtClean="0">
                <a:latin typeface="メイリオ" panose="020B0604030504040204" pitchFamily="50" charset="-128"/>
                <a:ea typeface="メイリオ" panose="020B0604030504040204" pitchFamily="50" charset="-128"/>
              </a:rPr>
              <a:t>21</a:t>
            </a:r>
            <a:r>
              <a:rPr kumimoji="1" lang="ja-JP" altLang="en-US" sz="2400" dirty="0" smtClean="0">
                <a:latin typeface="メイリオ" panose="020B0604030504040204" pitchFamily="50" charset="-128"/>
                <a:ea typeface="メイリオ" panose="020B0604030504040204" pitchFamily="50" charset="-128"/>
              </a:rPr>
              <a:t>万</a:t>
            </a:r>
            <a:r>
              <a:rPr kumimoji="1" lang="en-US" altLang="ja-JP" sz="2400" dirty="0" smtClean="0">
                <a:latin typeface="メイリオ" panose="020B0604030504040204" pitchFamily="50" charset="-128"/>
                <a:ea typeface="メイリオ" panose="020B0604030504040204" pitchFamily="50" charset="-128"/>
              </a:rPr>
              <a:t>3</a:t>
            </a:r>
            <a:r>
              <a:rPr kumimoji="1" lang="ja-JP" altLang="en-US" sz="2400" dirty="0" smtClean="0">
                <a:latin typeface="メイリオ" panose="020B0604030504040204" pitchFamily="50" charset="-128"/>
                <a:ea typeface="メイリオ" panose="020B0604030504040204" pitchFamily="50" charset="-128"/>
              </a:rPr>
              <a:t>千</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rPr>
              <a:t>道内事業者数</a:t>
            </a:r>
            <a:r>
              <a:rPr kumimoji="1" lang="en-US" altLang="ja-JP"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：約</a:t>
            </a:r>
            <a:r>
              <a:rPr kumimoji="1" lang="en-US" altLang="ja-JP" sz="2400" dirty="0" smtClean="0">
                <a:latin typeface="メイリオ" panose="020B0604030504040204" pitchFamily="50" charset="-128"/>
                <a:ea typeface="メイリオ" panose="020B0604030504040204" pitchFamily="50" charset="-128"/>
              </a:rPr>
              <a:t>14</a:t>
            </a:r>
            <a:r>
              <a:rPr kumimoji="1" lang="ja-JP" altLang="en-US" sz="2400" dirty="0" smtClean="0">
                <a:latin typeface="メイリオ" panose="020B0604030504040204" pitchFamily="50" charset="-128"/>
                <a:ea typeface="メイリオ" panose="020B0604030504040204" pitchFamily="50" charset="-128"/>
              </a:rPr>
              <a:t>万</a:t>
            </a:r>
            <a:r>
              <a:rPr kumimoji="1" lang="en-US" altLang="ja-JP" sz="2400" dirty="0" smtClean="0">
                <a:latin typeface="メイリオ" panose="020B0604030504040204" pitchFamily="50" charset="-128"/>
                <a:ea typeface="メイリオ" panose="020B0604030504040204" pitchFamily="50" charset="-128"/>
              </a:rPr>
              <a:t>8</a:t>
            </a:r>
            <a:r>
              <a:rPr kumimoji="1" lang="ja-JP" altLang="en-US" sz="2400" dirty="0" smtClean="0">
                <a:latin typeface="メイリオ" panose="020B0604030504040204" pitchFamily="50" charset="-128"/>
                <a:ea typeface="メイリオ" panose="020B0604030504040204" pitchFamily="50" charset="-128"/>
              </a:rPr>
              <a:t>千</a:t>
            </a:r>
            <a:r>
              <a:rPr kumimoji="1" lang="en-US" altLang="ja-JP" sz="1600" dirty="0">
                <a:latin typeface="メイリオ" panose="020B0604030504040204" pitchFamily="50" charset="-128"/>
                <a:ea typeface="メイリオ" panose="020B0604030504040204" pitchFamily="50" charset="-128"/>
              </a:rPr>
              <a:t>(R3</a:t>
            </a:r>
            <a:r>
              <a:rPr kumimoji="1" lang="ja-JP" altLang="en-US" sz="1600" dirty="0">
                <a:latin typeface="メイリオ" panose="020B0604030504040204" pitchFamily="50" charset="-128"/>
                <a:ea typeface="メイリオ" panose="020B0604030504040204" pitchFamily="50" charset="-128"/>
              </a:rPr>
              <a:t>年経済センサス 総合政策部資料より抜粋</a:t>
            </a:r>
            <a:r>
              <a:rPr kumimoji="1" lang="en-US" altLang="ja-JP" sz="1600" dirty="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96943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012" y="17966"/>
            <a:ext cx="1452293" cy="735152"/>
          </a:xfrm>
          <a:prstGeom prst="rect">
            <a:avLst/>
          </a:prstGeom>
        </p:spPr>
      </p:pic>
      <p:sp>
        <p:nvSpPr>
          <p:cNvPr id="5" name="正方形/長方形 4"/>
          <p:cNvSpPr/>
          <p:nvPr/>
        </p:nvSpPr>
        <p:spPr>
          <a:xfrm>
            <a:off x="26127" y="50595"/>
            <a:ext cx="7642885" cy="597840"/>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ja-JP" altLang="en-US" sz="2800" b="1" dirty="0" smtClean="0">
                <a:latin typeface="メイリオ" panose="020B0604030504040204" pitchFamily="50" charset="-128"/>
                <a:ea typeface="メイリオ" panose="020B0604030504040204" pitchFamily="50" charset="-128"/>
              </a:rPr>
              <a:t>排出量ボード設計仕様</a:t>
            </a:r>
            <a:r>
              <a:rPr lang="en-US" altLang="ja-JP" sz="2800" b="1" dirty="0" smtClean="0">
                <a:latin typeface="メイリオ" panose="020B0604030504040204" pitchFamily="50" charset="-128"/>
                <a:ea typeface="メイリオ" panose="020B0604030504040204" pitchFamily="50" charset="-128"/>
              </a:rPr>
              <a:t>(</a:t>
            </a:r>
            <a:r>
              <a:rPr lang="ja-JP" altLang="en-US" sz="2800" b="1" dirty="0" smtClean="0">
                <a:latin typeface="メイリオ" panose="020B0604030504040204" pitchFamily="50" charset="-128"/>
                <a:ea typeface="メイリオ" panose="020B0604030504040204" pitchFamily="50" charset="-128"/>
              </a:rPr>
              <a:t>案</a:t>
            </a:r>
            <a:r>
              <a:rPr lang="en-US" altLang="ja-JP" sz="2800" b="1" dirty="0" smtClean="0">
                <a:latin typeface="メイリオ" panose="020B0604030504040204" pitchFamily="50" charset="-128"/>
                <a:ea typeface="メイリオ" panose="020B0604030504040204" pitchFamily="50" charset="-128"/>
              </a:rPr>
              <a:t>)</a:t>
            </a:r>
            <a:endParaRPr lang="ja-JP" altLang="en-US" sz="2800" b="1"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26127" y="650716"/>
            <a:ext cx="8913485" cy="400110"/>
          </a:xfrm>
          <a:prstGeom prst="rect">
            <a:avLst/>
          </a:prstGeom>
          <a:noFill/>
        </p:spPr>
        <p:txBody>
          <a:bodyPr wrap="square" rtlCol="0">
            <a:spAutoFit/>
          </a:bodyPr>
          <a:lstStyle/>
          <a:p>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排出量ボードの設計仕様</a:t>
            </a:r>
            <a:r>
              <a:rPr kumimoji="1" lang="en-US" altLang="ja-JP" sz="2000" dirty="0" smtClean="0">
                <a:latin typeface="メイリオ" panose="020B0604030504040204" pitchFamily="50" charset="-128"/>
                <a:ea typeface="メイリオ" panose="020B0604030504040204" pitchFamily="50" charset="-128"/>
              </a:rPr>
              <a:t>】</a:t>
            </a:r>
          </a:p>
        </p:txBody>
      </p:sp>
      <p:graphicFrame>
        <p:nvGraphicFramePr>
          <p:cNvPr id="8" name="表 7"/>
          <p:cNvGraphicFramePr>
            <a:graphicFrameLocks noGrp="1"/>
          </p:cNvGraphicFramePr>
          <p:nvPr>
            <p:extLst>
              <p:ext uri="{D42A27DB-BD31-4B8C-83A1-F6EECF244321}">
                <p14:modId xmlns:p14="http://schemas.microsoft.com/office/powerpoint/2010/main" val="3539633338"/>
              </p:ext>
            </p:extLst>
          </p:nvPr>
        </p:nvGraphicFramePr>
        <p:xfrm>
          <a:off x="98995" y="972897"/>
          <a:ext cx="8931463" cy="5801360"/>
        </p:xfrm>
        <a:graphic>
          <a:graphicData uri="http://schemas.openxmlformats.org/drawingml/2006/table">
            <a:tbl>
              <a:tblPr firstRow="1" bandRow="1">
                <a:tableStyleId>{5C22544A-7EE6-4342-B048-85BDC9FD1C3A}</a:tableStyleId>
              </a:tblPr>
              <a:tblGrid>
                <a:gridCol w="2318068">
                  <a:extLst>
                    <a:ext uri="{9D8B030D-6E8A-4147-A177-3AD203B41FA5}">
                      <a16:colId xmlns:a16="http://schemas.microsoft.com/office/drawing/2014/main" val="3421080204"/>
                    </a:ext>
                  </a:extLst>
                </a:gridCol>
                <a:gridCol w="6613395">
                  <a:extLst>
                    <a:ext uri="{9D8B030D-6E8A-4147-A177-3AD203B41FA5}">
                      <a16:colId xmlns:a16="http://schemas.microsoft.com/office/drawing/2014/main" val="1634278990"/>
                    </a:ext>
                  </a:extLst>
                </a:gridCol>
              </a:tblGrid>
              <a:tr h="370840">
                <a:tc>
                  <a:txBody>
                    <a:bodyPr/>
                    <a:lstStyle/>
                    <a:p>
                      <a:r>
                        <a:rPr kumimoji="1" lang="ja-JP" altLang="en-US" sz="2000" dirty="0" smtClean="0">
                          <a:latin typeface="メイリオ" panose="020B0604030504040204" pitchFamily="50" charset="-128"/>
                          <a:ea typeface="メイリオ" panose="020B0604030504040204" pitchFamily="50" charset="-128"/>
                        </a:rPr>
                        <a:t>項目</a:t>
                      </a:r>
                      <a:endParaRPr kumimoji="1" lang="ja-JP" altLang="en-US" sz="2000" dirty="0">
                        <a:latin typeface="メイリオ" panose="020B0604030504040204" pitchFamily="50" charset="-128"/>
                        <a:ea typeface="メイリオ" panose="020B0604030504040204" pitchFamily="50" charset="-128"/>
                      </a:endParaRPr>
                    </a:p>
                  </a:txBody>
                  <a:tcPr/>
                </a:tc>
                <a:tc>
                  <a:txBody>
                    <a:bodyPr/>
                    <a:lstStyle/>
                    <a:p>
                      <a:r>
                        <a:rPr kumimoji="1" lang="ja-JP" altLang="en-US" sz="2000" dirty="0" smtClean="0">
                          <a:latin typeface="メイリオ" panose="020B0604030504040204" pitchFamily="50" charset="-128"/>
                          <a:ea typeface="メイリオ" panose="020B0604030504040204" pitchFamily="50" charset="-128"/>
                        </a:rPr>
                        <a:t>仕様</a:t>
                      </a:r>
                      <a:endParaRPr kumimoji="1" lang="ja-JP" altLang="en-US" sz="20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535033229"/>
                  </a:ext>
                </a:extLst>
              </a:tr>
              <a:tr h="370840">
                <a:tc>
                  <a:txBody>
                    <a:bodyPr/>
                    <a:lstStyle/>
                    <a:p>
                      <a:r>
                        <a:rPr lang="ja-JP" altLang="en-US" sz="1600" dirty="0" smtClean="0">
                          <a:latin typeface="メイリオ" panose="020B0604030504040204" pitchFamily="50" charset="-128"/>
                          <a:ea typeface="メイリオ" panose="020B0604030504040204" pitchFamily="50" charset="-128"/>
                        </a:rPr>
                        <a:t>掲載方法</a:t>
                      </a:r>
                      <a:endParaRPr lang="ja-JP" altLang="en-US" sz="1600" dirty="0">
                        <a:latin typeface="メイリオ" panose="020B0604030504040204" pitchFamily="50" charset="-128"/>
                        <a:ea typeface="メイリオ" panose="020B0604030504040204" pitchFamily="50" charset="-128"/>
                      </a:endParaRPr>
                    </a:p>
                  </a:txBody>
                  <a:tcPr/>
                </a:tc>
                <a:tc>
                  <a:txBody>
                    <a:bodyPr/>
                    <a:lstStyle/>
                    <a:p>
                      <a:r>
                        <a:rPr lang="en-US" altLang="ja-JP" sz="1600" dirty="0" smtClean="0">
                          <a:latin typeface="メイリオ" panose="020B0604030504040204" pitchFamily="50" charset="-128"/>
                          <a:ea typeface="メイリオ" panose="020B0604030504040204" pitchFamily="50" charset="-128"/>
                        </a:rPr>
                        <a:t>Web</a:t>
                      </a:r>
                    </a:p>
                  </a:txBody>
                  <a:tcPr/>
                </a:tc>
                <a:extLst>
                  <a:ext uri="{0D108BD9-81ED-4DB2-BD59-A6C34878D82A}">
                    <a16:rowId xmlns:a16="http://schemas.microsoft.com/office/drawing/2014/main" val="3784288703"/>
                  </a:ext>
                </a:extLst>
              </a:tr>
              <a:tr h="370840">
                <a:tc>
                  <a:txBody>
                    <a:bodyPr/>
                    <a:lstStyle/>
                    <a:p>
                      <a:r>
                        <a:rPr lang="ja-JP" altLang="en-US" sz="1600" dirty="0" smtClean="0">
                          <a:latin typeface="メイリオ" panose="020B0604030504040204" pitchFamily="50" charset="-128"/>
                          <a:ea typeface="メイリオ" panose="020B0604030504040204" pitchFamily="50" charset="-128"/>
                        </a:rPr>
                        <a:t>公表内容</a:t>
                      </a:r>
                      <a:endParaRPr lang="ja-JP" altLang="en-US" sz="1600" dirty="0">
                        <a:latin typeface="メイリオ" panose="020B0604030504040204" pitchFamily="50" charset="-128"/>
                        <a:ea typeface="メイリオ" panose="020B0604030504040204" pitchFamily="50" charset="-128"/>
                      </a:endParaRPr>
                    </a:p>
                  </a:txBody>
                  <a:tcPr/>
                </a:tc>
                <a:tc>
                  <a:txBody>
                    <a:bodyPr/>
                    <a:lstStyle/>
                    <a:p>
                      <a:r>
                        <a:rPr lang="ja-JP" altLang="en-US" sz="1600" dirty="0" smtClean="0">
                          <a:latin typeface="メイリオ" panose="020B0604030504040204" pitchFamily="50" charset="-128"/>
                          <a:ea typeface="メイリオ" panose="020B0604030504040204" pitchFamily="50" charset="-128"/>
                        </a:rPr>
                        <a:t>・事業者名と事業所名　・業種　・区分</a:t>
                      </a:r>
                      <a:r>
                        <a:rPr lang="en-US" altLang="ja-JP" sz="1600" dirty="0" smtClean="0">
                          <a:latin typeface="メイリオ" panose="020B0604030504040204" pitchFamily="50" charset="-128"/>
                          <a:ea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rPr>
                        <a:t>特定事業者か否か</a:t>
                      </a:r>
                      <a:r>
                        <a:rPr lang="en-US" altLang="ja-JP" sz="1600" dirty="0" smtClean="0">
                          <a:latin typeface="メイリオ" panose="020B0604030504040204" pitchFamily="50" charset="-128"/>
                          <a:ea typeface="メイリオ" panose="020B0604030504040204" pitchFamily="50" charset="-128"/>
                        </a:rPr>
                        <a:t>)</a:t>
                      </a:r>
                    </a:p>
                    <a:p>
                      <a:r>
                        <a:rPr lang="ja-JP" altLang="en-US" sz="1600" dirty="0" smtClean="0">
                          <a:latin typeface="メイリオ" panose="020B0604030504040204" pitchFamily="50" charset="-128"/>
                          <a:ea typeface="メイリオ" panose="020B0604030504040204" pitchFamily="50" charset="-128"/>
                        </a:rPr>
                        <a:t>・毎月の数値データ</a:t>
                      </a:r>
                      <a:endParaRPr lang="en-US" altLang="ja-JP" sz="1600" dirty="0" smtClean="0">
                        <a:latin typeface="メイリオ" panose="020B0604030504040204" pitchFamily="50" charset="-128"/>
                        <a:ea typeface="メイリオ" panose="020B0604030504040204" pitchFamily="50" charset="-128"/>
                      </a:endParaRPr>
                    </a:p>
                    <a:p>
                      <a:r>
                        <a:rPr lang="ja-JP" altLang="en-US" sz="1600" dirty="0" smtClean="0">
                          <a:latin typeface="メイリオ" panose="020B0604030504040204" pitchFamily="50" charset="-128"/>
                          <a:ea typeface="メイリオ" panose="020B0604030504040204" pitchFamily="50" charset="-128"/>
                        </a:rPr>
                        <a:t>・年ごとの変化がわかるグラフ</a:t>
                      </a:r>
                      <a:endParaRPr lang="en-US" altLang="ja-JP" sz="1600" dirty="0" smtClean="0">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smtClean="0">
                          <a:latin typeface="メイリオ" panose="020B0604030504040204" pitchFamily="50" charset="-128"/>
                          <a:ea typeface="メイリオ" panose="020B0604030504040204" pitchFamily="50" charset="-128"/>
                        </a:rPr>
                        <a:t>・低減に向けた具体的な取組実績</a:t>
                      </a:r>
                      <a:endParaRPr lang="en-US" altLang="ja-JP" sz="1600" dirty="0" smtClean="0">
                        <a:latin typeface="メイリオ" panose="020B0604030504040204" pitchFamily="50" charset="-128"/>
                        <a:ea typeface="メイリオ" panose="020B0604030504040204" pitchFamily="50" charset="-128"/>
                      </a:endParaRPr>
                    </a:p>
                    <a:p>
                      <a:r>
                        <a:rPr lang="ja-JP" altLang="en-US" sz="1600" dirty="0" smtClean="0">
                          <a:latin typeface="メイリオ" panose="020B0604030504040204" pitchFamily="50" charset="-128"/>
                          <a:ea typeface="メイリオ" panose="020B0604030504040204" pitchFamily="50" charset="-128"/>
                        </a:rPr>
                        <a:t>・業種別のランキング</a:t>
                      </a:r>
                      <a:r>
                        <a:rPr lang="en-US" altLang="ja-JP" sz="1600" dirty="0" smtClean="0">
                          <a:latin typeface="メイリオ" panose="020B0604030504040204" pitchFamily="50" charset="-128"/>
                          <a:ea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rPr>
                        <a:t>後のスライド参照</a:t>
                      </a:r>
                      <a:r>
                        <a:rPr lang="en-US" altLang="ja-JP" sz="1600" dirty="0" smtClean="0">
                          <a:latin typeface="メイリオ" panose="020B0604030504040204" pitchFamily="50" charset="-128"/>
                          <a:ea typeface="メイリオ" panose="020B0604030504040204" pitchFamily="50" charset="-128"/>
                        </a:rPr>
                        <a:t>)</a:t>
                      </a:r>
                    </a:p>
                  </a:txBody>
                  <a:tcPr/>
                </a:tc>
                <a:extLst>
                  <a:ext uri="{0D108BD9-81ED-4DB2-BD59-A6C34878D82A}">
                    <a16:rowId xmlns:a16="http://schemas.microsoft.com/office/drawing/2014/main" val="3497075396"/>
                  </a:ext>
                </a:extLst>
              </a:tr>
              <a:tr h="370840">
                <a:tc>
                  <a:txBody>
                    <a:bodyPr/>
                    <a:lstStyle/>
                    <a:p>
                      <a:r>
                        <a:rPr kumimoji="1" lang="ja-JP" altLang="en-US" sz="1600" dirty="0" smtClean="0">
                          <a:latin typeface="メイリオ" panose="020B0604030504040204" pitchFamily="50" charset="-128"/>
                          <a:ea typeface="メイリオ" panose="020B0604030504040204" pitchFamily="50" charset="-128"/>
                        </a:rPr>
                        <a:t>登録件</a:t>
                      </a:r>
                      <a:r>
                        <a:rPr kumimoji="1" lang="en-US" altLang="ja-JP" sz="1600" dirty="0" smtClean="0">
                          <a:latin typeface="メイリオ" panose="020B0604030504040204" pitchFamily="50" charset="-128"/>
                          <a:ea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rPr>
                        <a:t>事業者</a:t>
                      </a:r>
                      <a:r>
                        <a:rPr kumimoji="1" lang="en-US" altLang="ja-JP" sz="1600" dirty="0" smtClean="0">
                          <a:latin typeface="メイリオ" panose="020B0604030504040204" pitchFamily="50" charset="-128"/>
                          <a:ea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rPr>
                        <a:t>数</a:t>
                      </a:r>
                      <a:endParaRPr kumimoji="1" lang="ja-JP" altLang="en-US" sz="1600" dirty="0">
                        <a:latin typeface="メイリオ" panose="020B0604030504040204" pitchFamily="50" charset="-128"/>
                        <a:ea typeface="メイリオ" panose="020B0604030504040204" pitchFamily="50" charset="-128"/>
                      </a:endParaRPr>
                    </a:p>
                  </a:txBody>
                  <a:tcPr/>
                </a:tc>
                <a:tc>
                  <a:txBody>
                    <a:bodyPr/>
                    <a:lstStyle/>
                    <a:p>
                      <a:r>
                        <a:rPr kumimoji="1" lang="en-US" altLang="ja-JP" sz="1600" dirty="0" smtClean="0">
                          <a:latin typeface="メイリオ" panose="020B0604030504040204" pitchFamily="50" charset="-128"/>
                          <a:ea typeface="メイリオ" panose="020B0604030504040204" pitchFamily="50" charset="-128"/>
                        </a:rPr>
                        <a:t>1,800(</a:t>
                      </a:r>
                      <a:r>
                        <a:rPr kumimoji="1" lang="ja-JP" altLang="en-US" sz="1600" dirty="0" smtClean="0">
                          <a:latin typeface="メイリオ" panose="020B0604030504040204" pitchFamily="50" charset="-128"/>
                          <a:ea typeface="メイリオ" panose="020B0604030504040204" pitchFamily="50" charset="-128"/>
                        </a:rPr>
                        <a:t>道内事業者の</a:t>
                      </a:r>
                      <a:r>
                        <a:rPr kumimoji="1" lang="en-US" altLang="ja-JP" sz="1600" dirty="0" smtClean="0">
                          <a:latin typeface="メイリオ" panose="020B0604030504040204" pitchFamily="50" charset="-128"/>
                          <a:ea typeface="メイリオ" panose="020B0604030504040204" pitchFamily="50" charset="-128"/>
                        </a:rPr>
                        <a:t>1.2%</a:t>
                      </a:r>
                      <a:r>
                        <a:rPr kumimoji="1" lang="ja-JP" altLang="en-US" sz="1600" dirty="0" smtClean="0">
                          <a:latin typeface="メイリオ" panose="020B0604030504040204" pitchFamily="50" charset="-128"/>
                          <a:ea typeface="メイリオ" panose="020B0604030504040204" pitchFamily="50" charset="-128"/>
                        </a:rPr>
                        <a:t>相当</a:t>
                      </a:r>
                      <a:r>
                        <a:rPr kumimoji="1" lang="en-US" altLang="ja-JP" sz="1600" dirty="0" smtClean="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014839827"/>
                  </a:ext>
                </a:extLst>
              </a:tr>
              <a:tr h="370840">
                <a:tc>
                  <a:txBody>
                    <a:bodyPr/>
                    <a:lstStyle/>
                    <a:p>
                      <a:r>
                        <a:rPr kumimoji="1" lang="ja-JP" altLang="en-US" sz="1600" dirty="0" smtClean="0">
                          <a:latin typeface="メイリオ" panose="020B0604030504040204" pitchFamily="50" charset="-128"/>
                          <a:ea typeface="メイリオ" panose="020B0604030504040204" pitchFamily="50" charset="-128"/>
                        </a:rPr>
                        <a:t>インプットデータ</a:t>
                      </a:r>
                      <a:endParaRPr kumimoji="1" lang="ja-JP" altLang="en-US" sz="1600" dirty="0">
                        <a:latin typeface="メイリオ" panose="020B0604030504040204" pitchFamily="50" charset="-128"/>
                        <a:ea typeface="メイリオ" panose="020B0604030504040204" pitchFamily="50" charset="-128"/>
                      </a:endParaRPr>
                    </a:p>
                  </a:txBody>
                  <a:tcPr/>
                </a:tc>
                <a:tc>
                  <a:txBody>
                    <a:bodyPr/>
                    <a:lstStyle/>
                    <a:p>
                      <a:r>
                        <a:rPr kumimoji="1" lang="ja-JP" altLang="en-US" sz="1600" dirty="0" smtClean="0">
                          <a:latin typeface="メイリオ" panose="020B0604030504040204" pitchFamily="50" charset="-128"/>
                          <a:ea typeface="メイリオ" panose="020B0604030504040204" pitchFamily="50" charset="-128"/>
                        </a:rPr>
                        <a:t>■全事業者</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rPr>
                        <a:t>・事業者名、事業所名　　・所在地　　　・連絡先　　　　　　　　　　</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rPr>
                        <a:t>・業種</a:t>
                      </a:r>
                      <a:r>
                        <a:rPr kumimoji="1" lang="en-US" altLang="ja-JP" sz="1600" dirty="0" smtClean="0">
                          <a:latin typeface="メイリオ" panose="020B0604030504040204" pitchFamily="50" charset="-128"/>
                          <a:ea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rPr>
                        <a:t>選択式</a:t>
                      </a:r>
                      <a:r>
                        <a:rPr kumimoji="1" lang="en-US" altLang="ja-JP" sz="1600" dirty="0" smtClean="0">
                          <a:latin typeface="メイリオ" panose="020B0604030504040204" pitchFamily="50" charset="-128"/>
                          <a:ea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rPr>
                        <a:t>　　　　　・事業の概要　・各エネルギー使用量</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rPr>
                        <a:t>・排出の削減のために講じた措置内容</a:t>
                      </a:r>
                      <a:endParaRPr kumimoji="1" lang="en-US" altLang="ja-JP" sz="1600" dirty="0" smtClean="0">
                        <a:latin typeface="メイリオ" panose="020B0604030504040204" pitchFamily="50" charset="-128"/>
                        <a:ea typeface="メイリオ" panose="020B0604030504040204" pitchFamily="50" charset="-128"/>
                      </a:endParaRPr>
                    </a:p>
                    <a:p>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rPr>
                        <a:t>■特定事業者のみ上記プラス</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rPr>
                        <a:t>・基準年度の排出量</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rPr>
                        <a:t>・排出量原単位、用いた指標、指標の設定方法</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rPr>
                        <a:t>・再生可能エネルギーの導入状況</a:t>
                      </a:r>
                      <a:endParaRPr kumimoji="1" lang="en-US" altLang="ja-JP" sz="1600" dirty="0" smtClean="0">
                        <a:latin typeface="メイリオ" panose="020B0604030504040204" pitchFamily="50" charset="-128"/>
                        <a:ea typeface="メイリオ" panose="020B0604030504040204" pitchFamily="50" charset="-128"/>
                      </a:endParaRPr>
                    </a:p>
                    <a:p>
                      <a:r>
                        <a:rPr kumimoji="1" lang="ja-JP" altLang="en-US" sz="1600" dirty="0" smtClean="0">
                          <a:latin typeface="メイリオ" panose="020B0604030504040204" pitchFamily="50" charset="-128"/>
                          <a:ea typeface="メイリオ" panose="020B0604030504040204" pitchFamily="50" charset="-128"/>
                        </a:rPr>
                        <a:t>・吸収を図るために講じた措置の内容</a:t>
                      </a:r>
                      <a:endParaRPr kumimoji="1" lang="ja-JP" altLang="en-US" sz="16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732221774"/>
                  </a:ext>
                </a:extLst>
              </a:tr>
              <a:tr h="370840">
                <a:tc>
                  <a:txBody>
                    <a:bodyPr/>
                    <a:lstStyle/>
                    <a:p>
                      <a:r>
                        <a:rPr kumimoji="1" lang="ja-JP" altLang="en-US" sz="1600" dirty="0" smtClean="0">
                          <a:latin typeface="メイリオ" panose="020B0604030504040204" pitchFamily="50" charset="-128"/>
                          <a:ea typeface="メイリオ" panose="020B0604030504040204" pitchFamily="50" charset="-128"/>
                        </a:rPr>
                        <a:t>アウトプットデータ</a:t>
                      </a:r>
                      <a:endParaRPr kumimoji="1" lang="ja-JP" altLang="en-US" sz="1600" dirty="0">
                        <a:latin typeface="メイリオ" panose="020B0604030504040204" pitchFamily="50" charset="-128"/>
                        <a:ea typeface="メイリオ" panose="020B0604030504040204" pitchFamily="50" charset="-128"/>
                      </a:endParaRPr>
                    </a:p>
                  </a:txBody>
                  <a:tcPr/>
                </a:tc>
                <a:tc>
                  <a:txBody>
                    <a:bodyPr/>
                    <a:lstStyle/>
                    <a:p>
                      <a:pPr marL="265113" indent="-265113"/>
                      <a:r>
                        <a:rPr kumimoji="1" lang="ja-JP" altLang="en-US" sz="1600" dirty="0" smtClean="0">
                          <a:latin typeface="メイリオ" panose="020B0604030504040204" pitchFamily="50" charset="-128"/>
                          <a:ea typeface="メイリオ" panose="020B0604030504040204" pitchFamily="50" charset="-128"/>
                        </a:rPr>
                        <a:t>・</a:t>
                      </a:r>
                      <a:r>
                        <a:rPr kumimoji="1" lang="en-US" altLang="ja-JP" sz="1600" dirty="0" smtClean="0">
                          <a:latin typeface="メイリオ" panose="020B0604030504040204" pitchFamily="50" charset="-128"/>
                          <a:ea typeface="メイリオ" panose="020B0604030504040204" pitchFamily="50" charset="-128"/>
                        </a:rPr>
                        <a:t>CO2</a:t>
                      </a:r>
                      <a:r>
                        <a:rPr kumimoji="1" lang="ja-JP" altLang="en-US" sz="1600" dirty="0" smtClean="0">
                          <a:latin typeface="メイリオ" panose="020B0604030504040204" pitchFamily="50" charset="-128"/>
                          <a:ea typeface="メイリオ" panose="020B0604030504040204" pitchFamily="50" charset="-128"/>
                        </a:rPr>
                        <a:t>排出量推移のグラフ</a:t>
                      </a:r>
                      <a:endParaRPr kumimoji="1" lang="en-US" altLang="ja-JP" sz="1600" dirty="0" smtClean="0">
                        <a:latin typeface="メイリオ" panose="020B0604030504040204" pitchFamily="50" charset="-128"/>
                        <a:ea typeface="メイリオ" panose="020B0604030504040204" pitchFamily="50" charset="-128"/>
                      </a:endParaRPr>
                    </a:p>
                    <a:p>
                      <a:pPr marL="265113" indent="-265113"/>
                      <a:r>
                        <a:rPr kumimoji="1" lang="ja-JP" altLang="en-US" sz="1600" dirty="0" smtClean="0">
                          <a:latin typeface="メイリオ" panose="020B0604030504040204" pitchFamily="50" charset="-128"/>
                          <a:ea typeface="メイリオ" panose="020B0604030504040204" pitchFamily="50" charset="-128"/>
                        </a:rPr>
                        <a:t>・業種別での自社の位置がわかるもの</a:t>
                      </a:r>
                      <a:endParaRPr kumimoji="1" lang="en-US" altLang="ja-JP" sz="1600" dirty="0" smtClean="0">
                        <a:latin typeface="メイリオ" panose="020B0604030504040204" pitchFamily="50" charset="-128"/>
                        <a:ea typeface="メイリオ" panose="020B0604030504040204" pitchFamily="50" charset="-128"/>
                      </a:endParaRPr>
                    </a:p>
                    <a:p>
                      <a:pPr marL="265113" indent="-265113"/>
                      <a:r>
                        <a:rPr kumimoji="1" lang="ja-JP" altLang="en-US" sz="1600" dirty="0" smtClean="0">
                          <a:latin typeface="メイリオ" panose="020B0604030504040204" pitchFamily="50" charset="-128"/>
                          <a:ea typeface="メイリオ" panose="020B0604030504040204" pitchFamily="50" charset="-128"/>
                        </a:rPr>
                        <a:t>・ＣＳＶ形式によるオープンデータ</a:t>
                      </a:r>
                      <a:endParaRPr kumimoji="1" lang="ja-JP" altLang="en-US" sz="1600"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830846921"/>
                  </a:ext>
                </a:extLst>
              </a:tr>
            </a:tbl>
          </a:graphicData>
        </a:graphic>
      </p:graphicFrame>
    </p:spTree>
    <p:extLst>
      <p:ext uri="{BB962C8B-B14F-4D97-AF65-F5344CB8AC3E}">
        <p14:creationId xmlns:p14="http://schemas.microsoft.com/office/powerpoint/2010/main" val="4227516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012" y="17966"/>
            <a:ext cx="1452293" cy="735152"/>
          </a:xfrm>
          <a:prstGeom prst="rect">
            <a:avLst/>
          </a:prstGeom>
        </p:spPr>
      </p:pic>
      <p:sp>
        <p:nvSpPr>
          <p:cNvPr id="5" name="正方形/長方形 4"/>
          <p:cNvSpPr/>
          <p:nvPr/>
        </p:nvSpPr>
        <p:spPr>
          <a:xfrm>
            <a:off x="26127" y="50595"/>
            <a:ext cx="7642885" cy="597840"/>
          </a:xfrm>
          <a:prstGeom prst="rect">
            <a:avLst/>
          </a:prstGeom>
          <a:solidFill>
            <a:srgbClr val="548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ja-JP" altLang="en-US" sz="2800" b="1" dirty="0" smtClean="0">
                <a:latin typeface="メイリオ" panose="020B0604030504040204" pitchFamily="50" charset="-128"/>
                <a:ea typeface="メイリオ" panose="020B0604030504040204" pitchFamily="50" charset="-128"/>
              </a:rPr>
              <a:t>排出量ボード設計仕様</a:t>
            </a:r>
            <a:r>
              <a:rPr lang="en-US" altLang="ja-JP" sz="2800" b="1" dirty="0" smtClean="0">
                <a:latin typeface="メイリオ" panose="020B0604030504040204" pitchFamily="50" charset="-128"/>
                <a:ea typeface="メイリオ" panose="020B0604030504040204" pitchFamily="50" charset="-128"/>
              </a:rPr>
              <a:t>(</a:t>
            </a:r>
            <a:r>
              <a:rPr lang="ja-JP" altLang="en-US" sz="2800" b="1" dirty="0" smtClean="0">
                <a:latin typeface="メイリオ" panose="020B0604030504040204" pitchFamily="50" charset="-128"/>
                <a:ea typeface="メイリオ" panose="020B0604030504040204" pitchFamily="50" charset="-128"/>
              </a:rPr>
              <a:t>案</a:t>
            </a:r>
            <a:r>
              <a:rPr lang="en-US" altLang="ja-JP" sz="2800" b="1" dirty="0" smtClean="0">
                <a:latin typeface="メイリオ" panose="020B0604030504040204" pitchFamily="50" charset="-128"/>
                <a:ea typeface="メイリオ" panose="020B0604030504040204" pitchFamily="50" charset="-128"/>
              </a:rPr>
              <a:t>)</a:t>
            </a:r>
            <a:endParaRPr lang="ja-JP" altLang="en-US" sz="2800" b="1"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26127" y="706136"/>
            <a:ext cx="8913485" cy="400110"/>
          </a:xfrm>
          <a:prstGeom prst="rect">
            <a:avLst/>
          </a:prstGeom>
          <a:noFill/>
        </p:spPr>
        <p:txBody>
          <a:bodyPr wrap="square" rtlCol="0">
            <a:spAutoFit/>
          </a:bodyPr>
          <a:lstStyle/>
          <a:p>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排出量ボードの設計仕様</a:t>
            </a:r>
            <a:r>
              <a:rPr kumimoji="1" lang="en-US" altLang="ja-JP" sz="2000" dirty="0" smtClean="0">
                <a:latin typeface="メイリオ" panose="020B0604030504040204" pitchFamily="50" charset="-128"/>
                <a:ea typeface="メイリオ" panose="020B0604030504040204" pitchFamily="50" charset="-128"/>
              </a:rPr>
              <a:t>】</a:t>
            </a:r>
          </a:p>
        </p:txBody>
      </p:sp>
      <p:graphicFrame>
        <p:nvGraphicFramePr>
          <p:cNvPr id="3" name="表 2"/>
          <p:cNvGraphicFramePr>
            <a:graphicFrameLocks noGrp="1"/>
          </p:cNvGraphicFramePr>
          <p:nvPr>
            <p:extLst>
              <p:ext uri="{D42A27DB-BD31-4B8C-83A1-F6EECF244321}">
                <p14:modId xmlns:p14="http://schemas.microsoft.com/office/powerpoint/2010/main" val="3875206132"/>
              </p:ext>
            </p:extLst>
          </p:nvPr>
        </p:nvGraphicFramePr>
        <p:xfrm>
          <a:off x="109257" y="1163947"/>
          <a:ext cx="8929959" cy="3393440"/>
        </p:xfrm>
        <a:graphic>
          <a:graphicData uri="http://schemas.openxmlformats.org/drawingml/2006/table">
            <a:tbl>
              <a:tblPr firstRow="1" bandRow="1">
                <a:tableStyleId>{5C22544A-7EE6-4342-B048-85BDC9FD1C3A}</a:tableStyleId>
              </a:tblPr>
              <a:tblGrid>
                <a:gridCol w="2318068">
                  <a:extLst>
                    <a:ext uri="{9D8B030D-6E8A-4147-A177-3AD203B41FA5}">
                      <a16:colId xmlns:a16="http://schemas.microsoft.com/office/drawing/2014/main" val="3421080204"/>
                    </a:ext>
                  </a:extLst>
                </a:gridCol>
                <a:gridCol w="6611891">
                  <a:extLst>
                    <a:ext uri="{9D8B030D-6E8A-4147-A177-3AD203B41FA5}">
                      <a16:colId xmlns:a16="http://schemas.microsoft.com/office/drawing/2014/main" val="1634278990"/>
                    </a:ext>
                  </a:extLst>
                </a:gridCol>
              </a:tblGrid>
              <a:tr h="370840">
                <a:tc>
                  <a:txBody>
                    <a:bodyPr/>
                    <a:lstStyle/>
                    <a:p>
                      <a:r>
                        <a:rPr kumimoji="1" lang="ja-JP" altLang="en-US" dirty="0" smtClean="0">
                          <a:latin typeface="メイリオ" panose="020B0604030504040204" pitchFamily="50" charset="-128"/>
                          <a:ea typeface="メイリオ" panose="020B0604030504040204" pitchFamily="50" charset="-128"/>
                        </a:rPr>
                        <a:t>項目</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仕様</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535033229"/>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過去データの取込み</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過去</a:t>
                      </a:r>
                      <a:r>
                        <a:rPr kumimoji="1" lang="en-US" altLang="ja-JP" dirty="0" smtClean="0">
                          <a:latin typeface="メイリオ" panose="020B0604030504040204" pitchFamily="50" charset="-128"/>
                          <a:ea typeface="メイリオ" panose="020B0604030504040204" pitchFamily="50" charset="-128"/>
                        </a:rPr>
                        <a:t>5</a:t>
                      </a:r>
                      <a:r>
                        <a:rPr kumimoji="1" lang="ja-JP" altLang="en-US" dirty="0" smtClean="0">
                          <a:latin typeface="メイリオ" panose="020B0604030504040204" pitchFamily="50" charset="-128"/>
                          <a:ea typeface="メイリオ" panose="020B0604030504040204" pitchFamily="50" charset="-128"/>
                        </a:rPr>
                        <a:t>年分</a:t>
                      </a:r>
                      <a:r>
                        <a:rPr kumimoji="1" lang="en-US" altLang="ja-JP" dirty="0" smtClean="0">
                          <a:latin typeface="メイリオ" panose="020B0604030504040204" pitchFamily="50" charset="-128"/>
                          <a:ea typeface="メイリオ" panose="020B0604030504040204" pitchFamily="50" charset="-128"/>
                        </a:rPr>
                        <a:t>(</a:t>
                      </a:r>
                      <a:r>
                        <a:rPr kumimoji="1" lang="ja-JP" altLang="en-US" dirty="0" smtClean="0">
                          <a:latin typeface="メイリオ" panose="020B0604030504040204" pitchFamily="50" charset="-128"/>
                          <a:ea typeface="メイリオ" panose="020B0604030504040204" pitchFamily="50" charset="-128"/>
                        </a:rPr>
                        <a:t>仮</a:t>
                      </a:r>
                      <a:r>
                        <a:rPr kumimoji="1" lang="en-US" altLang="ja-JP" dirty="0" smtClean="0">
                          <a:latin typeface="メイリオ" panose="020B0604030504040204" pitchFamily="50" charset="-128"/>
                          <a:ea typeface="メイリオ" panose="020B0604030504040204" pitchFamily="50" charset="-128"/>
                        </a:rPr>
                        <a:t>)</a:t>
                      </a:r>
                      <a:r>
                        <a:rPr kumimoji="1" lang="ja-JP" altLang="en-US" dirty="0" smtClean="0">
                          <a:latin typeface="メイリオ" panose="020B0604030504040204" pitchFamily="50" charset="-128"/>
                          <a:ea typeface="メイリオ" panose="020B0604030504040204" pitchFamily="50" charset="-128"/>
                        </a:rPr>
                        <a:t>をデータベースに取込む</a:t>
                      </a:r>
                      <a:r>
                        <a:rPr kumimoji="1" lang="en-US" altLang="ja-JP" dirty="0" smtClean="0">
                          <a:latin typeface="メイリオ" panose="020B0604030504040204" pitchFamily="50" charset="-128"/>
                          <a:ea typeface="メイリオ" panose="020B0604030504040204" pitchFamily="50" charset="-128"/>
                        </a:rPr>
                        <a:t>(</a:t>
                      </a:r>
                      <a:r>
                        <a:rPr kumimoji="1" lang="ja-JP" altLang="en-US" dirty="0" smtClean="0">
                          <a:latin typeface="メイリオ" panose="020B0604030504040204" pitchFamily="50" charset="-128"/>
                          <a:ea typeface="メイリオ" panose="020B0604030504040204" pitchFamily="50" charset="-128"/>
                        </a:rPr>
                        <a:t>該当分のみ実施</a:t>
                      </a:r>
                      <a:r>
                        <a:rPr kumimoji="1" lang="en-US" altLang="ja-JP" dirty="0" smtClean="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181919608"/>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その他要求事項</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marL="171450" indent="-171450"/>
                      <a:r>
                        <a:rPr kumimoji="1" lang="ja-JP" altLang="en-US" dirty="0" smtClean="0">
                          <a:latin typeface="メイリオ" panose="020B0604030504040204" pitchFamily="50" charset="-128"/>
                          <a:ea typeface="メイリオ" panose="020B0604030504040204" pitchFamily="50" charset="-128"/>
                        </a:rPr>
                        <a:t>・排出量ボードのシステム内は、その事業者と管理者</a:t>
                      </a:r>
                      <a:r>
                        <a:rPr kumimoji="1" lang="en-US" altLang="ja-JP" dirty="0" smtClean="0">
                          <a:latin typeface="メイリオ" panose="020B0604030504040204" pitchFamily="50" charset="-128"/>
                          <a:ea typeface="メイリオ" panose="020B0604030504040204" pitchFamily="50" charset="-128"/>
                        </a:rPr>
                        <a:t>(</a:t>
                      </a:r>
                      <a:r>
                        <a:rPr kumimoji="1" lang="ja-JP" altLang="en-US" dirty="0" smtClean="0">
                          <a:latin typeface="メイリオ" panose="020B0604030504040204" pitchFamily="50" charset="-128"/>
                          <a:ea typeface="メイリオ" panose="020B0604030504040204" pitchFamily="50" charset="-128"/>
                        </a:rPr>
                        <a:t>道</a:t>
                      </a:r>
                      <a:r>
                        <a:rPr kumimoji="1" lang="en-US" altLang="ja-JP" dirty="0" smtClean="0">
                          <a:latin typeface="メイリオ" panose="020B0604030504040204" pitchFamily="50" charset="-128"/>
                          <a:ea typeface="メイリオ" panose="020B0604030504040204" pitchFamily="50" charset="-128"/>
                        </a:rPr>
                        <a:t>)</a:t>
                      </a:r>
                      <a:r>
                        <a:rPr kumimoji="1" lang="ja-JP" altLang="en-US" dirty="0" smtClean="0">
                          <a:latin typeface="メイリオ" panose="020B0604030504040204" pitchFamily="50" charset="-128"/>
                          <a:ea typeface="メイリオ" panose="020B0604030504040204" pitchFamily="50" charset="-128"/>
                        </a:rPr>
                        <a:t>のみが閲覧できる仕様とする</a:t>
                      </a:r>
                      <a:endParaRPr kumimoji="1" lang="en-US" altLang="ja-JP" dirty="0" smtClean="0">
                        <a:latin typeface="メイリオ" panose="020B0604030504040204" pitchFamily="50" charset="-128"/>
                        <a:ea typeface="メイリオ" panose="020B0604030504040204" pitchFamily="50" charset="-128"/>
                      </a:endParaRPr>
                    </a:p>
                    <a:p>
                      <a:pPr marL="171450" indent="-171450"/>
                      <a:r>
                        <a:rPr kumimoji="1" lang="ja-JP" altLang="en-US" dirty="0" smtClean="0">
                          <a:latin typeface="メイリオ" panose="020B0604030504040204" pitchFamily="50" charset="-128"/>
                          <a:ea typeface="メイリオ" panose="020B0604030504040204" pitchFamily="50" charset="-128"/>
                        </a:rPr>
                        <a:t>・収集したデータ等は、管理者</a:t>
                      </a:r>
                      <a:r>
                        <a:rPr kumimoji="1" lang="en-US" altLang="ja-JP" dirty="0" smtClean="0">
                          <a:latin typeface="メイリオ" panose="020B0604030504040204" pitchFamily="50" charset="-128"/>
                          <a:ea typeface="メイリオ" panose="020B0604030504040204" pitchFamily="50" charset="-128"/>
                        </a:rPr>
                        <a:t>(</a:t>
                      </a:r>
                      <a:r>
                        <a:rPr kumimoji="1" lang="ja-JP" altLang="en-US" dirty="0" smtClean="0">
                          <a:latin typeface="メイリオ" panose="020B0604030504040204" pitchFamily="50" charset="-128"/>
                          <a:ea typeface="メイリオ" panose="020B0604030504040204" pitchFamily="50" charset="-128"/>
                        </a:rPr>
                        <a:t>道</a:t>
                      </a:r>
                      <a:r>
                        <a:rPr kumimoji="1" lang="en-US" altLang="ja-JP" dirty="0" smtClean="0">
                          <a:latin typeface="メイリオ" panose="020B0604030504040204" pitchFamily="50" charset="-128"/>
                          <a:ea typeface="メイリオ" panose="020B0604030504040204" pitchFamily="50" charset="-128"/>
                        </a:rPr>
                        <a:t>)</a:t>
                      </a:r>
                      <a:r>
                        <a:rPr kumimoji="1" lang="ja-JP" altLang="en-US" dirty="0" smtClean="0">
                          <a:latin typeface="メイリオ" panose="020B0604030504040204" pitchFamily="50" charset="-128"/>
                          <a:ea typeface="メイリオ" panose="020B0604030504040204" pitchFamily="50" charset="-128"/>
                        </a:rPr>
                        <a:t>が専用のページで容易に管理できる仕様であること</a:t>
                      </a:r>
                      <a:endParaRPr kumimoji="1" lang="en-US" altLang="ja-JP" dirty="0" smtClean="0">
                        <a:latin typeface="メイリオ" panose="020B0604030504040204" pitchFamily="50" charset="-128"/>
                        <a:ea typeface="メイリオ" panose="020B0604030504040204" pitchFamily="50" charset="-128"/>
                      </a:endParaRPr>
                    </a:p>
                    <a:p>
                      <a:pPr marL="171450" indent="-171450"/>
                      <a:r>
                        <a:rPr kumimoji="1" lang="ja-JP" altLang="en-US" dirty="0" smtClean="0">
                          <a:latin typeface="メイリオ" panose="020B0604030504040204" pitchFamily="50" charset="-128"/>
                          <a:ea typeface="メイリオ" panose="020B0604030504040204" pitchFamily="50" charset="-128"/>
                        </a:rPr>
                        <a:t>・別の</a:t>
                      </a:r>
                      <a:r>
                        <a:rPr kumimoji="1" lang="en-US" altLang="ja-JP" dirty="0" smtClean="0">
                          <a:latin typeface="メイリオ" panose="020B0604030504040204" pitchFamily="50" charset="-128"/>
                          <a:ea typeface="メイリオ" panose="020B0604030504040204" pitchFamily="50" charset="-128"/>
                        </a:rPr>
                        <a:t>Web</a:t>
                      </a:r>
                      <a:r>
                        <a:rPr kumimoji="1" lang="ja-JP" altLang="en-US" dirty="0" smtClean="0">
                          <a:latin typeface="メイリオ" panose="020B0604030504040204" pitchFamily="50" charset="-128"/>
                          <a:ea typeface="メイリオ" panose="020B0604030504040204" pitchFamily="50" charset="-128"/>
                        </a:rPr>
                        <a:t>ページとの連携が容易にできること</a:t>
                      </a:r>
                      <a:endParaRPr kumimoji="1" lang="en-US" altLang="ja-JP" dirty="0" smtClean="0">
                        <a:latin typeface="メイリオ" panose="020B0604030504040204" pitchFamily="50" charset="-128"/>
                        <a:ea typeface="メイリオ" panose="020B0604030504040204" pitchFamily="50" charset="-128"/>
                      </a:endParaRPr>
                    </a:p>
                    <a:p>
                      <a:pPr marL="171450" indent="-171450"/>
                      <a:r>
                        <a:rPr kumimoji="1" lang="ja-JP" altLang="en-US" dirty="0" smtClean="0">
                          <a:latin typeface="メイリオ" panose="020B0604030504040204" pitchFamily="50" charset="-128"/>
                          <a:ea typeface="メイリオ" panose="020B0604030504040204" pitchFamily="50" charset="-128"/>
                        </a:rPr>
                        <a:t>・事業者温室効果ガス削減等計画実績報告書へ自動反映ができること</a:t>
                      </a:r>
                      <a:endParaRPr kumimoji="1" lang="en-US" altLang="ja-JP" dirty="0" smtClean="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692661162"/>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成果物</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・サービスとしての提供</a:t>
                      </a:r>
                      <a:endParaRPr kumimoji="1" lang="en-US" altLang="ja-JP" dirty="0" smtClean="0">
                        <a:latin typeface="メイリオ" panose="020B0604030504040204" pitchFamily="50" charset="-128"/>
                        <a:ea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rPr>
                        <a:t>・取扱説明書</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668870718"/>
                  </a:ext>
                </a:extLst>
              </a:tr>
            </a:tbl>
          </a:graphicData>
        </a:graphic>
      </p:graphicFrame>
    </p:spTree>
    <p:extLst>
      <p:ext uri="{BB962C8B-B14F-4D97-AF65-F5344CB8AC3E}">
        <p14:creationId xmlns:p14="http://schemas.microsoft.com/office/powerpoint/2010/main" val="2842301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正方形/長方形 3"/>
          <p:cNvSpPr/>
          <p:nvPr/>
        </p:nvSpPr>
        <p:spPr>
          <a:xfrm>
            <a:off x="0" y="1"/>
            <a:ext cx="9144000" cy="56165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ja-JP" altLang="en-US" sz="3143" b="1" dirty="0" smtClean="0">
                <a:latin typeface="ＭＳ Ｐゴシック" panose="020B0600070205080204" pitchFamily="50" charset="-128"/>
                <a:ea typeface="ＭＳ Ｐゴシック" panose="020B0600070205080204" pitchFamily="50" charset="-128"/>
              </a:rPr>
              <a:t>入力画面のイメージ</a:t>
            </a:r>
            <a:endParaRPr lang="ja-JP" altLang="en-US" sz="3143" b="1" dirty="0">
              <a:latin typeface="ＭＳ Ｐゴシック" panose="020B0600070205080204" pitchFamily="50" charset="-128"/>
              <a:ea typeface="ＭＳ Ｐゴシック" panose="020B0600070205080204" pitchFamily="50" charset="-128"/>
            </a:endParaRPr>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03474" y="0"/>
            <a:ext cx="940526" cy="561659"/>
          </a:xfrm>
          <a:prstGeom prst="rect">
            <a:avLst/>
          </a:prstGeom>
          <a:solidFill>
            <a:schemeClr val="bg1">
              <a:lumMod val="95000"/>
            </a:schemeClr>
          </a:solidFill>
        </p:spPr>
      </p:pic>
      <p:graphicFrame>
        <p:nvGraphicFramePr>
          <p:cNvPr id="2" name="表 1"/>
          <p:cNvGraphicFramePr>
            <a:graphicFrameLocks noGrp="1"/>
          </p:cNvGraphicFramePr>
          <p:nvPr>
            <p:extLst>
              <p:ext uri="{D42A27DB-BD31-4B8C-83A1-F6EECF244321}">
                <p14:modId xmlns:p14="http://schemas.microsoft.com/office/powerpoint/2010/main" val="460185485"/>
              </p:ext>
            </p:extLst>
          </p:nvPr>
        </p:nvGraphicFramePr>
        <p:xfrm>
          <a:off x="0" y="885519"/>
          <a:ext cx="4349923" cy="5933440"/>
        </p:xfrm>
        <a:graphic>
          <a:graphicData uri="http://schemas.openxmlformats.org/drawingml/2006/table">
            <a:tbl>
              <a:tblPr firstRow="1" bandRow="1">
                <a:tableStyleId>{5C22544A-7EE6-4342-B048-85BDC9FD1C3A}</a:tableStyleId>
              </a:tblPr>
              <a:tblGrid>
                <a:gridCol w="1468798">
                  <a:extLst>
                    <a:ext uri="{9D8B030D-6E8A-4147-A177-3AD203B41FA5}">
                      <a16:colId xmlns:a16="http://schemas.microsoft.com/office/drawing/2014/main" val="3768200165"/>
                    </a:ext>
                  </a:extLst>
                </a:gridCol>
                <a:gridCol w="946468">
                  <a:extLst>
                    <a:ext uri="{9D8B030D-6E8A-4147-A177-3AD203B41FA5}">
                      <a16:colId xmlns:a16="http://schemas.microsoft.com/office/drawing/2014/main" val="3015682598"/>
                    </a:ext>
                  </a:extLst>
                </a:gridCol>
                <a:gridCol w="688152">
                  <a:extLst>
                    <a:ext uri="{9D8B030D-6E8A-4147-A177-3AD203B41FA5}">
                      <a16:colId xmlns:a16="http://schemas.microsoft.com/office/drawing/2014/main" val="3768331941"/>
                    </a:ext>
                  </a:extLst>
                </a:gridCol>
                <a:gridCol w="1246505">
                  <a:extLst>
                    <a:ext uri="{9D8B030D-6E8A-4147-A177-3AD203B41FA5}">
                      <a16:colId xmlns:a16="http://schemas.microsoft.com/office/drawing/2014/main" val="1121520374"/>
                    </a:ext>
                  </a:extLst>
                </a:gridCol>
              </a:tblGrid>
              <a:tr h="370840">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gridSpan="2">
                  <a:txBody>
                    <a:bodyPr/>
                    <a:lstStyle/>
                    <a:p>
                      <a:r>
                        <a:rPr kumimoji="1" lang="ja-JP" altLang="en-US" dirty="0" smtClean="0">
                          <a:latin typeface="メイリオ" panose="020B0604030504040204" pitchFamily="50" charset="-128"/>
                          <a:ea typeface="メイリオ" panose="020B0604030504040204" pitchFamily="50" charset="-128"/>
                        </a:rPr>
                        <a:t>年間</a:t>
                      </a:r>
                      <a:endParaRPr kumimoji="1" lang="ja-JP" altLang="en-US" dirty="0">
                        <a:latin typeface="メイリオ" panose="020B0604030504040204" pitchFamily="50" charset="-128"/>
                        <a:ea typeface="メイリオ" panose="020B0604030504040204" pitchFamily="50" charset="-128"/>
                      </a:endParaRPr>
                    </a:p>
                  </a:txBody>
                  <a:tcPr/>
                </a:tc>
                <a:tc hMerge="1">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034465664"/>
                  </a:ext>
                </a:extLst>
              </a:tr>
              <a:tr h="370840">
                <a:tc>
                  <a:txBody>
                    <a:bodyPr/>
                    <a:lstStyle/>
                    <a:p>
                      <a:pPr algn="ctr"/>
                      <a:r>
                        <a:rPr kumimoji="1" lang="ja-JP" altLang="en-US" sz="1200" dirty="0" smtClean="0">
                          <a:latin typeface="メイリオ" panose="020B0604030504040204" pitchFamily="50" charset="-128"/>
                          <a:ea typeface="メイリオ" panose="020B0604030504040204" pitchFamily="50" charset="-128"/>
                        </a:rPr>
                        <a:t>エネルギーの種類</a:t>
                      </a:r>
                      <a:endParaRPr kumimoji="1" lang="ja-JP" altLang="en-US" sz="1200"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単位</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量</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en-US" altLang="ja-JP" dirty="0" smtClean="0">
                          <a:latin typeface="メイリオ" panose="020B0604030504040204" pitchFamily="50" charset="-128"/>
                          <a:ea typeface="メイリオ" panose="020B0604030504040204" pitchFamily="50" charset="-128"/>
                        </a:rPr>
                        <a:t>CO2</a:t>
                      </a:r>
                      <a:r>
                        <a:rPr kumimoji="1" lang="ja-JP" altLang="en-US" dirty="0" smtClean="0">
                          <a:latin typeface="メイリオ" panose="020B0604030504040204" pitchFamily="50" charset="-128"/>
                          <a:ea typeface="メイリオ" panose="020B0604030504040204" pitchFamily="50" charset="-128"/>
                        </a:rPr>
                        <a:t>量</a:t>
                      </a:r>
                      <a:r>
                        <a:rPr kumimoji="1" lang="en-US" altLang="ja-JP" dirty="0" smtClean="0">
                          <a:latin typeface="メイリオ" panose="020B0604030504040204" pitchFamily="50" charset="-128"/>
                          <a:ea typeface="メイリオ" panose="020B0604030504040204" pitchFamily="50" charset="-128"/>
                        </a:rPr>
                        <a:t>(t)</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421873662"/>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揮発油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292045833"/>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灯油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15873301"/>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軽油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005337802"/>
                  </a:ext>
                </a:extLst>
              </a:tr>
              <a:tr h="370840">
                <a:tc>
                  <a:txBody>
                    <a:bodyPr/>
                    <a:lstStyle/>
                    <a:p>
                      <a:r>
                        <a:rPr kumimoji="1" lang="en-US" altLang="ja-JP" dirty="0" smtClean="0">
                          <a:latin typeface="メイリオ" panose="020B0604030504040204" pitchFamily="50" charset="-128"/>
                          <a:ea typeface="メイリオ" panose="020B0604030504040204" pitchFamily="50" charset="-128"/>
                        </a:rPr>
                        <a:t>A</a:t>
                      </a:r>
                      <a:r>
                        <a:rPr kumimoji="1" lang="ja-JP" altLang="en-US" dirty="0" smtClean="0">
                          <a:latin typeface="メイリオ" panose="020B0604030504040204" pitchFamily="50" charset="-128"/>
                          <a:ea typeface="メイリオ" panose="020B0604030504040204" pitchFamily="50" charset="-128"/>
                        </a:rPr>
                        <a:t>重油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629165370"/>
                  </a:ext>
                </a:extLst>
              </a:tr>
              <a:tr h="370840">
                <a:tc>
                  <a:txBody>
                    <a:bodyPr/>
                    <a:lstStyle/>
                    <a:p>
                      <a:r>
                        <a:rPr kumimoji="1" lang="en-US" altLang="ja-JP" dirty="0" smtClean="0">
                          <a:latin typeface="メイリオ" panose="020B0604030504040204" pitchFamily="50" charset="-128"/>
                          <a:ea typeface="メイリオ" panose="020B0604030504040204" pitchFamily="50" charset="-128"/>
                        </a:rPr>
                        <a:t>B</a:t>
                      </a:r>
                      <a:r>
                        <a:rPr kumimoji="1" lang="ja-JP" altLang="en-US" dirty="0" smtClean="0">
                          <a:latin typeface="メイリオ" panose="020B0604030504040204" pitchFamily="50" charset="-128"/>
                          <a:ea typeface="メイリオ" panose="020B0604030504040204" pitchFamily="50" charset="-128"/>
                        </a:rPr>
                        <a:t>・</a:t>
                      </a:r>
                      <a:r>
                        <a:rPr kumimoji="1" lang="en-US" altLang="ja-JP" dirty="0" smtClean="0">
                          <a:latin typeface="メイリオ" panose="020B0604030504040204" pitchFamily="50" charset="-128"/>
                          <a:ea typeface="メイリオ" panose="020B0604030504040204" pitchFamily="50" charset="-128"/>
                        </a:rPr>
                        <a:t>C</a:t>
                      </a:r>
                      <a:r>
                        <a:rPr kumimoji="1" lang="ja-JP" altLang="en-US" dirty="0" smtClean="0">
                          <a:latin typeface="メイリオ" panose="020B0604030504040204" pitchFamily="50" charset="-128"/>
                          <a:ea typeface="メイリオ" panose="020B0604030504040204" pitchFamily="50" charset="-128"/>
                        </a:rPr>
                        <a:t>重油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58711583"/>
                  </a:ext>
                </a:extLst>
              </a:tr>
              <a:tr h="370840">
                <a:tc>
                  <a:txBody>
                    <a:bodyPr/>
                    <a:lstStyle/>
                    <a:p>
                      <a:r>
                        <a:rPr kumimoji="1" lang="ja-JP" altLang="en-US" sz="1100" dirty="0" smtClean="0">
                          <a:latin typeface="メイリオ" panose="020B0604030504040204" pitchFamily="50" charset="-128"/>
                          <a:ea typeface="メイリオ" panose="020B0604030504040204" pitchFamily="50" charset="-128"/>
                        </a:rPr>
                        <a:t>液化石油ガス</a:t>
                      </a:r>
                      <a:r>
                        <a:rPr kumimoji="1" lang="en-US" altLang="ja-JP" sz="1100" dirty="0" smtClean="0">
                          <a:latin typeface="メイリオ" panose="020B0604030504040204" pitchFamily="50" charset="-128"/>
                          <a:ea typeface="メイリオ" panose="020B0604030504040204" pitchFamily="50" charset="-128"/>
                        </a:rPr>
                        <a:t>(LPG)</a:t>
                      </a:r>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t</a:t>
                      </a: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65130414"/>
                  </a:ext>
                </a:extLst>
              </a:tr>
              <a:tr h="370840">
                <a:tc>
                  <a:txBody>
                    <a:bodyPr/>
                    <a:lstStyle/>
                    <a:p>
                      <a:r>
                        <a:rPr kumimoji="1" lang="ja-JP" altLang="en-US" sz="1100" dirty="0" smtClean="0">
                          <a:latin typeface="メイリオ" panose="020B0604030504040204" pitchFamily="50" charset="-128"/>
                          <a:ea typeface="メイリオ" panose="020B0604030504040204" pitchFamily="50" charset="-128"/>
                        </a:rPr>
                        <a:t>石油系炭化水素ガス</a:t>
                      </a:r>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dirty="0" smtClean="0">
                          <a:latin typeface="メイリオ" panose="020B0604030504040204" pitchFamily="50" charset="-128"/>
                          <a:ea typeface="メイリオ" panose="020B0604030504040204" pitchFamily="50" charset="-128"/>
                        </a:rPr>
                        <a:t>千</a:t>
                      </a:r>
                      <a:r>
                        <a:rPr kumimoji="1" lang="en-US" altLang="ja-JP" dirty="0" smtClean="0">
                          <a:latin typeface="メイリオ" panose="020B0604030504040204" pitchFamily="50" charset="-128"/>
                          <a:ea typeface="メイリオ" panose="020B0604030504040204" pitchFamily="50" charset="-128"/>
                        </a:rPr>
                        <a:t>m3</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627831068"/>
                  </a:ext>
                </a:extLst>
              </a:tr>
              <a:tr h="370840">
                <a:tc>
                  <a:txBody>
                    <a:bodyPr/>
                    <a:lstStyle/>
                    <a:p>
                      <a:r>
                        <a:rPr kumimoji="1" lang="ja-JP" altLang="en-US" sz="1100" dirty="0" smtClean="0">
                          <a:latin typeface="メイリオ" panose="020B0604030504040204" pitchFamily="50" charset="-128"/>
                          <a:ea typeface="メイリオ" panose="020B0604030504040204" pitchFamily="50" charset="-128"/>
                        </a:rPr>
                        <a:t>液化天然ガス</a:t>
                      </a:r>
                      <a:r>
                        <a:rPr kumimoji="1" lang="en-US" altLang="ja-JP" sz="1100" dirty="0" smtClean="0">
                          <a:latin typeface="メイリオ" panose="020B0604030504040204" pitchFamily="50" charset="-128"/>
                          <a:ea typeface="メイリオ" panose="020B0604030504040204" pitchFamily="50" charset="-128"/>
                        </a:rPr>
                        <a:t>(LNG)</a:t>
                      </a:r>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t</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982212490"/>
                  </a:ext>
                </a:extLst>
              </a:tr>
              <a:tr h="370840">
                <a:tc>
                  <a:txBody>
                    <a:bodyPr/>
                    <a:lstStyle/>
                    <a:p>
                      <a:r>
                        <a:rPr kumimoji="1" lang="ja-JP" altLang="en-US" sz="1100" dirty="0" smtClean="0">
                          <a:latin typeface="メイリオ" panose="020B0604030504040204" pitchFamily="50" charset="-128"/>
                          <a:ea typeface="メイリオ" panose="020B0604030504040204" pitchFamily="50" charset="-128"/>
                        </a:rPr>
                        <a:t>その他液化天然ガス</a:t>
                      </a:r>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t</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216999050"/>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石炭</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t</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504152741"/>
                  </a:ext>
                </a:extLst>
              </a:tr>
              <a:tr h="370840">
                <a:tc>
                  <a:txBody>
                    <a:bodyPr/>
                    <a:lstStyle/>
                    <a:p>
                      <a:r>
                        <a:rPr lang="ja-JP" altLang="en-US" dirty="0" smtClean="0">
                          <a:latin typeface="メイリオ" panose="020B0604030504040204" pitchFamily="50" charset="-128"/>
                          <a:ea typeface="メイリオ" panose="020B0604030504040204" pitchFamily="50" charset="-128"/>
                        </a:rPr>
                        <a:t>都市ガス</a:t>
                      </a:r>
                      <a:endParaRPr lang="ja-JP" altLang="en-US" dirty="0">
                        <a:latin typeface="メイリオ" panose="020B0604030504040204" pitchFamily="50" charset="-128"/>
                        <a:ea typeface="メイリオ" panose="020B0604030504040204" pitchFamily="50" charset="-128"/>
                      </a:endParaRPr>
                    </a:p>
                  </a:txBody>
                  <a:tcPr/>
                </a:tc>
                <a:tc>
                  <a:txBody>
                    <a:bodyPr/>
                    <a:lstStyle/>
                    <a:p>
                      <a:pPr algn="ctr"/>
                      <a:r>
                        <a:rPr lang="ja-JP" altLang="en-US" dirty="0" smtClean="0">
                          <a:latin typeface="メイリオ" panose="020B0604030504040204" pitchFamily="50" charset="-128"/>
                          <a:ea typeface="メイリオ" panose="020B0604030504040204" pitchFamily="50" charset="-128"/>
                        </a:rPr>
                        <a:t>千</a:t>
                      </a:r>
                      <a:r>
                        <a:rPr lang="en-US" altLang="ja-JP" dirty="0" smtClean="0">
                          <a:latin typeface="メイリオ" panose="020B0604030504040204" pitchFamily="50" charset="-128"/>
                          <a:ea typeface="メイリオ" panose="020B0604030504040204" pitchFamily="50" charset="-128"/>
                        </a:rPr>
                        <a:t>m3</a:t>
                      </a:r>
                      <a:endParaRPr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656075575"/>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電気</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dirty="0" smtClean="0">
                          <a:latin typeface="メイリオ" panose="020B0604030504040204" pitchFamily="50" charset="-128"/>
                          <a:ea typeface="メイリオ" panose="020B0604030504040204" pitchFamily="50" charset="-128"/>
                        </a:rPr>
                        <a:t>千</a:t>
                      </a:r>
                      <a:r>
                        <a:rPr kumimoji="1" lang="en-US" altLang="ja-JP" dirty="0" smtClean="0">
                          <a:latin typeface="メイリオ" panose="020B0604030504040204" pitchFamily="50" charset="-128"/>
                          <a:ea typeface="メイリオ" panose="020B0604030504040204" pitchFamily="50" charset="-128"/>
                        </a:rPr>
                        <a:t>kwh</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235456433"/>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熱</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GJ</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871668924"/>
                  </a:ext>
                </a:extLst>
              </a:tr>
              <a:tr h="370840">
                <a:tc>
                  <a:txBody>
                    <a:bodyPr/>
                    <a:lstStyle/>
                    <a:p>
                      <a:r>
                        <a:rPr kumimoji="1" lang="en-US" altLang="ja-JP" dirty="0" smtClean="0">
                          <a:latin typeface="メイリオ" panose="020B0604030504040204" pitchFamily="50" charset="-128"/>
                          <a:ea typeface="メイリオ" panose="020B0604030504040204" pitchFamily="50" charset="-128"/>
                        </a:rPr>
                        <a:t>CO2</a:t>
                      </a:r>
                      <a:r>
                        <a:rPr kumimoji="1" lang="ja-JP" altLang="en-US" dirty="0" smtClean="0">
                          <a:latin typeface="メイリオ" panose="020B0604030504040204" pitchFamily="50" charset="-128"/>
                          <a:ea typeface="メイリオ" panose="020B0604030504040204" pitchFamily="50" charset="-128"/>
                        </a:rPr>
                        <a:t>合計</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t</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dirty="0" smtClean="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044892257"/>
                  </a:ext>
                </a:extLst>
              </a:tr>
            </a:tbl>
          </a:graphicData>
        </a:graphic>
      </p:graphicFrame>
      <p:sp>
        <p:nvSpPr>
          <p:cNvPr id="3" name="テキスト ボックス 2"/>
          <p:cNvSpPr txBox="1"/>
          <p:nvPr/>
        </p:nvSpPr>
        <p:spPr>
          <a:xfrm>
            <a:off x="86569" y="549004"/>
            <a:ext cx="2973891"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rPr>
              <a:t>大企業</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特定事業者</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向け</a:t>
            </a:r>
            <a:endParaRPr kumimoji="1" lang="ja-JP" altLang="en-US" sz="2000" dirty="0">
              <a:latin typeface="メイリオ" panose="020B0604030504040204" pitchFamily="50" charset="-128"/>
              <a:ea typeface="メイリオ"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1105053843"/>
              </p:ext>
            </p:extLst>
          </p:nvPr>
        </p:nvGraphicFramePr>
        <p:xfrm>
          <a:off x="4565093" y="843954"/>
          <a:ext cx="4412652" cy="5933440"/>
        </p:xfrm>
        <a:graphic>
          <a:graphicData uri="http://schemas.openxmlformats.org/drawingml/2006/table">
            <a:tbl>
              <a:tblPr firstRow="1" bandRow="1">
                <a:tableStyleId>{5C22544A-7EE6-4342-B048-85BDC9FD1C3A}</a:tableStyleId>
              </a:tblPr>
              <a:tblGrid>
                <a:gridCol w="1468798">
                  <a:extLst>
                    <a:ext uri="{9D8B030D-6E8A-4147-A177-3AD203B41FA5}">
                      <a16:colId xmlns:a16="http://schemas.microsoft.com/office/drawing/2014/main" val="3768200165"/>
                    </a:ext>
                  </a:extLst>
                </a:gridCol>
                <a:gridCol w="735457">
                  <a:extLst>
                    <a:ext uri="{9D8B030D-6E8A-4147-A177-3AD203B41FA5}">
                      <a16:colId xmlns:a16="http://schemas.microsoft.com/office/drawing/2014/main" val="3015682598"/>
                    </a:ext>
                  </a:extLst>
                </a:gridCol>
                <a:gridCol w="725961">
                  <a:extLst>
                    <a:ext uri="{9D8B030D-6E8A-4147-A177-3AD203B41FA5}">
                      <a16:colId xmlns:a16="http://schemas.microsoft.com/office/drawing/2014/main" val="3768331941"/>
                    </a:ext>
                  </a:extLst>
                </a:gridCol>
                <a:gridCol w="1482436">
                  <a:extLst>
                    <a:ext uri="{9D8B030D-6E8A-4147-A177-3AD203B41FA5}">
                      <a16:colId xmlns:a16="http://schemas.microsoft.com/office/drawing/2014/main" val="1121520374"/>
                    </a:ext>
                  </a:extLst>
                </a:gridCol>
              </a:tblGrid>
              <a:tr h="370840">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gridSpan="2">
                  <a:txBody>
                    <a:bodyPr/>
                    <a:lstStyle/>
                    <a:p>
                      <a:r>
                        <a:rPr kumimoji="1" lang="ja-JP" altLang="en-US" dirty="0" smtClean="0">
                          <a:latin typeface="メイリオ" panose="020B0604030504040204" pitchFamily="50" charset="-128"/>
                          <a:ea typeface="メイリオ" panose="020B0604030504040204" pitchFamily="50" charset="-128"/>
                        </a:rPr>
                        <a:t>年間</a:t>
                      </a:r>
                      <a:endParaRPr kumimoji="1" lang="ja-JP" altLang="en-US" dirty="0">
                        <a:latin typeface="メイリオ" panose="020B0604030504040204" pitchFamily="50" charset="-128"/>
                        <a:ea typeface="メイリオ" panose="020B0604030504040204" pitchFamily="50" charset="-128"/>
                      </a:endParaRPr>
                    </a:p>
                  </a:txBody>
                  <a:tcPr/>
                </a:tc>
                <a:tc hMerge="1">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034465664"/>
                  </a:ext>
                </a:extLst>
              </a:tr>
              <a:tr h="370840">
                <a:tc>
                  <a:txBody>
                    <a:bodyPr/>
                    <a:lstStyle/>
                    <a:p>
                      <a:pPr algn="ctr"/>
                      <a:r>
                        <a:rPr kumimoji="1" lang="ja-JP" altLang="en-US" sz="1200" dirty="0" smtClean="0">
                          <a:latin typeface="メイリオ" panose="020B0604030504040204" pitchFamily="50" charset="-128"/>
                          <a:ea typeface="メイリオ" panose="020B0604030504040204" pitchFamily="50" charset="-128"/>
                        </a:rPr>
                        <a:t>エネルギーの種類</a:t>
                      </a:r>
                      <a:endParaRPr kumimoji="1" lang="ja-JP" altLang="en-US" sz="1200"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単位</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量</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en-US" altLang="ja-JP" dirty="0" smtClean="0">
                          <a:latin typeface="メイリオ" panose="020B0604030504040204" pitchFamily="50" charset="-128"/>
                          <a:ea typeface="メイリオ" panose="020B0604030504040204" pitchFamily="50" charset="-128"/>
                        </a:rPr>
                        <a:t>CO2</a:t>
                      </a:r>
                      <a:r>
                        <a:rPr kumimoji="1" lang="ja-JP" altLang="en-US" dirty="0" smtClean="0">
                          <a:latin typeface="メイリオ" panose="020B0604030504040204" pitchFamily="50" charset="-128"/>
                          <a:ea typeface="メイリオ" panose="020B0604030504040204" pitchFamily="50" charset="-128"/>
                        </a:rPr>
                        <a:t>量</a:t>
                      </a:r>
                      <a:r>
                        <a:rPr kumimoji="1" lang="en-US" altLang="ja-JP" dirty="0" smtClean="0">
                          <a:latin typeface="メイリオ" panose="020B0604030504040204" pitchFamily="50" charset="-128"/>
                          <a:ea typeface="メイリオ" panose="020B0604030504040204" pitchFamily="50" charset="-128"/>
                        </a:rPr>
                        <a:t>(kg)</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421873662"/>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揮発油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292045833"/>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灯油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15873301"/>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軽油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005337802"/>
                  </a:ext>
                </a:extLst>
              </a:tr>
              <a:tr h="370840">
                <a:tc>
                  <a:txBody>
                    <a:bodyPr/>
                    <a:lstStyle/>
                    <a:p>
                      <a:r>
                        <a:rPr kumimoji="1" lang="en-US" altLang="ja-JP" dirty="0" smtClean="0">
                          <a:latin typeface="メイリオ" panose="020B0604030504040204" pitchFamily="50" charset="-128"/>
                          <a:ea typeface="メイリオ" panose="020B0604030504040204" pitchFamily="50" charset="-128"/>
                        </a:rPr>
                        <a:t>A</a:t>
                      </a:r>
                      <a:r>
                        <a:rPr kumimoji="1" lang="ja-JP" altLang="en-US" dirty="0" smtClean="0">
                          <a:latin typeface="メイリオ" panose="020B0604030504040204" pitchFamily="50" charset="-128"/>
                          <a:ea typeface="メイリオ" panose="020B0604030504040204" pitchFamily="50" charset="-128"/>
                        </a:rPr>
                        <a:t>重油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629165370"/>
                  </a:ext>
                </a:extLst>
              </a:tr>
              <a:tr h="370840">
                <a:tc>
                  <a:txBody>
                    <a:bodyPr/>
                    <a:lstStyle/>
                    <a:p>
                      <a:r>
                        <a:rPr kumimoji="1" lang="en-US" altLang="ja-JP" dirty="0" smtClean="0">
                          <a:latin typeface="メイリオ" panose="020B0604030504040204" pitchFamily="50" charset="-128"/>
                          <a:ea typeface="メイリオ" panose="020B0604030504040204" pitchFamily="50" charset="-128"/>
                        </a:rPr>
                        <a:t>B</a:t>
                      </a:r>
                      <a:r>
                        <a:rPr kumimoji="1" lang="ja-JP" altLang="en-US" dirty="0" smtClean="0">
                          <a:latin typeface="メイリオ" panose="020B0604030504040204" pitchFamily="50" charset="-128"/>
                          <a:ea typeface="メイリオ" panose="020B0604030504040204" pitchFamily="50" charset="-128"/>
                        </a:rPr>
                        <a:t>・</a:t>
                      </a:r>
                      <a:r>
                        <a:rPr kumimoji="1" lang="en-US" altLang="ja-JP" dirty="0" smtClean="0">
                          <a:latin typeface="メイリオ" panose="020B0604030504040204" pitchFamily="50" charset="-128"/>
                          <a:ea typeface="メイリオ" panose="020B0604030504040204" pitchFamily="50" charset="-128"/>
                        </a:rPr>
                        <a:t>C</a:t>
                      </a:r>
                      <a:r>
                        <a:rPr kumimoji="1" lang="ja-JP" altLang="en-US" dirty="0" smtClean="0">
                          <a:latin typeface="メイリオ" panose="020B0604030504040204" pitchFamily="50" charset="-128"/>
                          <a:ea typeface="メイリオ" panose="020B0604030504040204" pitchFamily="50" charset="-128"/>
                        </a:rPr>
                        <a:t>重油</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L</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58711583"/>
                  </a:ext>
                </a:extLst>
              </a:tr>
              <a:tr h="370840">
                <a:tc>
                  <a:txBody>
                    <a:bodyPr/>
                    <a:lstStyle/>
                    <a:p>
                      <a:r>
                        <a:rPr kumimoji="1" lang="ja-JP" altLang="en-US" sz="1100" dirty="0" smtClean="0">
                          <a:latin typeface="メイリオ" panose="020B0604030504040204" pitchFamily="50" charset="-128"/>
                          <a:ea typeface="メイリオ" panose="020B0604030504040204" pitchFamily="50" charset="-128"/>
                        </a:rPr>
                        <a:t>液化石油ガス</a:t>
                      </a:r>
                      <a:r>
                        <a:rPr kumimoji="1" lang="en-US" altLang="ja-JP" sz="1100" dirty="0" smtClean="0">
                          <a:latin typeface="メイリオ" panose="020B0604030504040204" pitchFamily="50" charset="-128"/>
                          <a:ea typeface="メイリオ" panose="020B0604030504040204" pitchFamily="50" charset="-128"/>
                        </a:rPr>
                        <a:t>(LPG)</a:t>
                      </a:r>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kg</a:t>
                      </a: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665130414"/>
                  </a:ext>
                </a:extLst>
              </a:tr>
              <a:tr h="370840">
                <a:tc>
                  <a:txBody>
                    <a:bodyPr/>
                    <a:lstStyle/>
                    <a:p>
                      <a:r>
                        <a:rPr kumimoji="1" lang="ja-JP" altLang="en-US" sz="1100" dirty="0" smtClean="0">
                          <a:latin typeface="メイリオ" panose="020B0604030504040204" pitchFamily="50" charset="-128"/>
                          <a:ea typeface="メイリオ" panose="020B0604030504040204" pitchFamily="50" charset="-128"/>
                        </a:rPr>
                        <a:t>石油系炭化水素ガス</a:t>
                      </a:r>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m3</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627831068"/>
                  </a:ext>
                </a:extLst>
              </a:tr>
              <a:tr h="370840">
                <a:tc>
                  <a:txBody>
                    <a:bodyPr/>
                    <a:lstStyle/>
                    <a:p>
                      <a:r>
                        <a:rPr kumimoji="1" lang="ja-JP" altLang="en-US" sz="1100" dirty="0" smtClean="0">
                          <a:latin typeface="メイリオ" panose="020B0604030504040204" pitchFamily="50" charset="-128"/>
                          <a:ea typeface="メイリオ" panose="020B0604030504040204" pitchFamily="50" charset="-128"/>
                        </a:rPr>
                        <a:t>液化天然ガス</a:t>
                      </a:r>
                      <a:r>
                        <a:rPr kumimoji="1" lang="en-US" altLang="ja-JP" sz="1100" dirty="0" smtClean="0">
                          <a:latin typeface="メイリオ" panose="020B0604030504040204" pitchFamily="50" charset="-128"/>
                          <a:ea typeface="メイリオ" panose="020B0604030504040204" pitchFamily="50" charset="-128"/>
                        </a:rPr>
                        <a:t>(LNG)</a:t>
                      </a:r>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Kg</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2982212490"/>
                  </a:ext>
                </a:extLst>
              </a:tr>
              <a:tr h="370840">
                <a:tc>
                  <a:txBody>
                    <a:bodyPr/>
                    <a:lstStyle/>
                    <a:p>
                      <a:r>
                        <a:rPr kumimoji="1" lang="ja-JP" altLang="en-US" sz="1100" dirty="0" smtClean="0">
                          <a:latin typeface="メイリオ" panose="020B0604030504040204" pitchFamily="50" charset="-128"/>
                          <a:ea typeface="メイリオ" panose="020B0604030504040204" pitchFamily="50" charset="-128"/>
                        </a:rPr>
                        <a:t>その他液化天然ガス</a:t>
                      </a:r>
                      <a:endParaRPr kumimoji="1" lang="ja-JP" altLang="en-US" sz="1100"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Kg</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216999050"/>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石炭</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Kg</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504152741"/>
                  </a:ext>
                </a:extLst>
              </a:tr>
              <a:tr h="370840">
                <a:tc>
                  <a:txBody>
                    <a:bodyPr/>
                    <a:lstStyle/>
                    <a:p>
                      <a:r>
                        <a:rPr lang="ja-JP" altLang="en-US" dirty="0" smtClean="0">
                          <a:latin typeface="メイリオ" panose="020B0604030504040204" pitchFamily="50" charset="-128"/>
                          <a:ea typeface="メイリオ" panose="020B0604030504040204" pitchFamily="50" charset="-128"/>
                        </a:rPr>
                        <a:t>都市ガス</a:t>
                      </a:r>
                      <a:endParaRPr lang="ja-JP" altLang="en-US" dirty="0">
                        <a:latin typeface="メイリオ" panose="020B0604030504040204" pitchFamily="50" charset="-128"/>
                        <a:ea typeface="メイリオ" panose="020B0604030504040204" pitchFamily="50" charset="-128"/>
                      </a:endParaRPr>
                    </a:p>
                  </a:txBody>
                  <a:tcPr/>
                </a:tc>
                <a:tc>
                  <a:txBody>
                    <a:bodyPr/>
                    <a:lstStyle/>
                    <a:p>
                      <a:pPr algn="ctr"/>
                      <a:r>
                        <a:rPr lang="en-US" altLang="ja-JP" dirty="0" smtClean="0">
                          <a:latin typeface="メイリオ" panose="020B0604030504040204" pitchFamily="50" charset="-128"/>
                          <a:ea typeface="メイリオ" panose="020B0604030504040204" pitchFamily="50" charset="-128"/>
                        </a:rPr>
                        <a:t>M3</a:t>
                      </a:r>
                      <a:endParaRPr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656075575"/>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電気</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Kwh</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235456433"/>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熱</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MJ</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871668924"/>
                  </a:ext>
                </a:extLst>
              </a:tr>
              <a:tr h="370840">
                <a:tc>
                  <a:txBody>
                    <a:bodyPr/>
                    <a:lstStyle/>
                    <a:p>
                      <a:r>
                        <a:rPr kumimoji="1" lang="en-US" altLang="ja-JP" dirty="0" smtClean="0">
                          <a:latin typeface="メイリオ" panose="020B0604030504040204" pitchFamily="50" charset="-128"/>
                          <a:ea typeface="メイリオ" panose="020B0604030504040204" pitchFamily="50" charset="-128"/>
                        </a:rPr>
                        <a:t>CO2</a:t>
                      </a:r>
                      <a:r>
                        <a:rPr kumimoji="1" lang="ja-JP" altLang="en-US" dirty="0" smtClean="0">
                          <a:latin typeface="メイリオ" panose="020B0604030504040204" pitchFamily="50" charset="-128"/>
                          <a:ea typeface="メイリオ" panose="020B0604030504040204" pitchFamily="50" charset="-128"/>
                        </a:rPr>
                        <a:t>合計</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en-US" altLang="ja-JP" dirty="0" smtClean="0">
                          <a:latin typeface="メイリオ" panose="020B0604030504040204" pitchFamily="50" charset="-128"/>
                          <a:ea typeface="メイリオ" panose="020B0604030504040204" pitchFamily="50" charset="-128"/>
                        </a:rPr>
                        <a:t>kg</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497546378"/>
                  </a:ext>
                </a:extLst>
              </a:tr>
            </a:tbl>
          </a:graphicData>
        </a:graphic>
      </p:graphicFrame>
      <p:sp>
        <p:nvSpPr>
          <p:cNvPr id="17" name="テキスト ボックス 16"/>
          <p:cNvSpPr txBox="1"/>
          <p:nvPr/>
        </p:nvSpPr>
        <p:spPr>
          <a:xfrm>
            <a:off x="4651662" y="549004"/>
            <a:ext cx="3743332"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rPr>
              <a:t>中小企業</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特定事業者以外</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向け</a:t>
            </a:r>
            <a:endParaRPr kumimoji="1" lang="ja-JP" altLang="en-US" sz="2000" dirty="0">
              <a:latin typeface="メイリオ" panose="020B0604030504040204" pitchFamily="50" charset="-128"/>
              <a:ea typeface="メイリオ" panose="020B0604030504040204" pitchFamily="50" charset="-128"/>
            </a:endParaRPr>
          </a:p>
        </p:txBody>
      </p:sp>
      <p:sp>
        <p:nvSpPr>
          <p:cNvPr id="18" name="正方形/長方形 17"/>
          <p:cNvSpPr/>
          <p:nvPr/>
        </p:nvSpPr>
        <p:spPr>
          <a:xfrm>
            <a:off x="6035725" y="1607127"/>
            <a:ext cx="725293" cy="517026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7519599" y="1178288"/>
            <a:ext cx="1424102" cy="44334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矢印コネクタ 19"/>
          <p:cNvCxnSpPr/>
          <p:nvPr/>
        </p:nvCxnSpPr>
        <p:spPr>
          <a:xfrm flipH="1" flipV="1">
            <a:off x="6809509" y="2906949"/>
            <a:ext cx="1108364" cy="4559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endCxn id="19" idx="2"/>
          </p:cNvCxnSpPr>
          <p:nvPr/>
        </p:nvCxnSpPr>
        <p:spPr>
          <a:xfrm flipV="1">
            <a:off x="7966364" y="1621637"/>
            <a:ext cx="265286" cy="17412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6933472" y="3362930"/>
            <a:ext cx="2010230" cy="66874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単位を</a:t>
            </a:r>
            <a:endParaRPr kumimoji="1" lang="en-US" altLang="ja-JP"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dirty="0" smtClean="0">
                <a:solidFill>
                  <a:schemeClr val="tx1"/>
                </a:solidFill>
                <a:latin typeface="メイリオ" panose="020B0604030504040204" pitchFamily="50" charset="-128"/>
                <a:ea typeface="メイリオ" panose="020B0604030504040204" pitchFamily="50" charset="-128"/>
              </a:rPr>
              <a:t>小さくする</a:t>
            </a:r>
            <a:endParaRPr kumimoji="1" lang="ja-JP" altLang="en-US"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71328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正方形/長方形 3"/>
          <p:cNvSpPr/>
          <p:nvPr/>
        </p:nvSpPr>
        <p:spPr>
          <a:xfrm>
            <a:off x="0" y="1"/>
            <a:ext cx="9144000" cy="56165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r>
              <a:rPr lang="ja-JP" altLang="en-US" sz="3143" b="1" dirty="0" smtClean="0">
                <a:latin typeface="ＭＳ Ｐゴシック" panose="020B0600070205080204" pitchFamily="50" charset="-128"/>
                <a:ea typeface="ＭＳ Ｐゴシック" panose="020B0600070205080204" pitchFamily="50" charset="-128"/>
              </a:rPr>
              <a:t>経年変化グラフのイメージ</a:t>
            </a:r>
            <a:endParaRPr lang="ja-JP" altLang="en-US" sz="3143" b="1" dirty="0">
              <a:latin typeface="ＭＳ Ｐゴシック" panose="020B0600070205080204" pitchFamily="50" charset="-128"/>
              <a:ea typeface="ＭＳ Ｐゴシック" panose="020B0600070205080204" pitchFamily="50" charset="-128"/>
            </a:endParaRPr>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03474" y="0"/>
            <a:ext cx="940526" cy="561659"/>
          </a:xfrm>
          <a:prstGeom prst="rect">
            <a:avLst/>
          </a:prstGeom>
          <a:solidFill>
            <a:schemeClr val="bg1">
              <a:lumMod val="95000"/>
            </a:schemeClr>
          </a:solidFill>
        </p:spPr>
      </p:pic>
      <p:graphicFrame>
        <p:nvGraphicFramePr>
          <p:cNvPr id="22" name="表 21"/>
          <p:cNvGraphicFramePr>
            <a:graphicFrameLocks noGrp="1"/>
          </p:cNvGraphicFramePr>
          <p:nvPr>
            <p:extLst>
              <p:ext uri="{D42A27DB-BD31-4B8C-83A1-F6EECF244321}">
                <p14:modId xmlns:p14="http://schemas.microsoft.com/office/powerpoint/2010/main" val="3892175207"/>
              </p:ext>
            </p:extLst>
          </p:nvPr>
        </p:nvGraphicFramePr>
        <p:xfrm>
          <a:off x="126678" y="701040"/>
          <a:ext cx="8822218" cy="1381760"/>
        </p:xfrm>
        <a:graphic>
          <a:graphicData uri="http://schemas.openxmlformats.org/drawingml/2006/table">
            <a:tbl>
              <a:tblPr firstRow="1" bandRow="1">
                <a:tableStyleId>{5C22544A-7EE6-4342-B048-85BDC9FD1C3A}</a:tableStyleId>
              </a:tblPr>
              <a:tblGrid>
                <a:gridCol w="1468798">
                  <a:extLst>
                    <a:ext uri="{9D8B030D-6E8A-4147-A177-3AD203B41FA5}">
                      <a16:colId xmlns:a16="http://schemas.microsoft.com/office/drawing/2014/main" val="3768200165"/>
                    </a:ext>
                  </a:extLst>
                </a:gridCol>
                <a:gridCol w="946468">
                  <a:extLst>
                    <a:ext uri="{9D8B030D-6E8A-4147-A177-3AD203B41FA5}">
                      <a16:colId xmlns:a16="http://schemas.microsoft.com/office/drawing/2014/main" val="3015682598"/>
                    </a:ext>
                  </a:extLst>
                </a:gridCol>
                <a:gridCol w="901079">
                  <a:extLst>
                    <a:ext uri="{9D8B030D-6E8A-4147-A177-3AD203B41FA5}">
                      <a16:colId xmlns:a16="http://schemas.microsoft.com/office/drawing/2014/main" val="3768331941"/>
                    </a:ext>
                  </a:extLst>
                </a:gridCol>
                <a:gridCol w="1246505">
                  <a:extLst>
                    <a:ext uri="{9D8B030D-6E8A-4147-A177-3AD203B41FA5}">
                      <a16:colId xmlns:a16="http://schemas.microsoft.com/office/drawing/2014/main" val="1121520374"/>
                    </a:ext>
                  </a:extLst>
                </a:gridCol>
                <a:gridCol w="1337336">
                  <a:extLst>
                    <a:ext uri="{9D8B030D-6E8A-4147-A177-3AD203B41FA5}">
                      <a16:colId xmlns:a16="http://schemas.microsoft.com/office/drawing/2014/main" val="962450378"/>
                    </a:ext>
                  </a:extLst>
                </a:gridCol>
                <a:gridCol w="1523863">
                  <a:extLst>
                    <a:ext uri="{9D8B030D-6E8A-4147-A177-3AD203B41FA5}">
                      <a16:colId xmlns:a16="http://schemas.microsoft.com/office/drawing/2014/main" val="1028217576"/>
                    </a:ext>
                  </a:extLst>
                </a:gridCol>
                <a:gridCol w="1398169">
                  <a:extLst>
                    <a:ext uri="{9D8B030D-6E8A-4147-A177-3AD203B41FA5}">
                      <a16:colId xmlns:a16="http://schemas.microsoft.com/office/drawing/2014/main" val="444370629"/>
                    </a:ext>
                  </a:extLst>
                </a:gridCol>
              </a:tblGrid>
              <a:tr h="370840">
                <a:tc>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tc gridSpan="2">
                  <a:txBody>
                    <a:bodyPr/>
                    <a:lstStyle/>
                    <a:p>
                      <a:r>
                        <a:rPr kumimoji="1" lang="en-US" altLang="ja-JP" dirty="0" smtClean="0">
                          <a:latin typeface="メイリオ" panose="020B0604030504040204" pitchFamily="50" charset="-128"/>
                          <a:ea typeface="メイリオ" panose="020B0604030504040204" pitchFamily="50" charset="-128"/>
                        </a:rPr>
                        <a:t>2022</a:t>
                      </a:r>
                      <a:r>
                        <a:rPr kumimoji="1" lang="ja-JP" altLang="en-US" dirty="0" smtClean="0">
                          <a:latin typeface="メイリオ" panose="020B0604030504040204" pitchFamily="50" charset="-128"/>
                          <a:ea typeface="メイリオ" panose="020B0604030504040204" pitchFamily="50" charset="-128"/>
                        </a:rPr>
                        <a:t>年</a:t>
                      </a:r>
                      <a:endParaRPr kumimoji="1" lang="ja-JP" altLang="en-US" dirty="0">
                        <a:latin typeface="メイリオ" panose="020B0604030504040204" pitchFamily="50" charset="-128"/>
                        <a:ea typeface="メイリオ" panose="020B0604030504040204" pitchFamily="50" charset="-128"/>
                      </a:endParaRPr>
                    </a:p>
                  </a:txBody>
                  <a:tcPr/>
                </a:tc>
                <a:tc hMerge="1">
                  <a:txBody>
                    <a:bodyPr/>
                    <a:lstStyle/>
                    <a:p>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en-US" altLang="ja-JP" dirty="0" smtClean="0">
                          <a:latin typeface="メイリオ" panose="020B0604030504040204" pitchFamily="50" charset="-128"/>
                          <a:ea typeface="メイリオ" panose="020B0604030504040204" pitchFamily="50" charset="-128"/>
                        </a:rPr>
                        <a:t>2021</a:t>
                      </a:r>
                      <a:r>
                        <a:rPr kumimoji="1" lang="ja-JP" altLang="en-US" dirty="0" smtClean="0">
                          <a:latin typeface="メイリオ" panose="020B0604030504040204" pitchFamily="50" charset="-128"/>
                          <a:ea typeface="メイリオ" panose="020B0604030504040204" pitchFamily="50" charset="-128"/>
                        </a:rPr>
                        <a:t>年</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en-US" altLang="ja-JP" dirty="0" smtClean="0">
                          <a:latin typeface="メイリオ" panose="020B0604030504040204" pitchFamily="50" charset="-128"/>
                          <a:ea typeface="メイリオ" panose="020B0604030504040204" pitchFamily="50" charset="-128"/>
                        </a:rPr>
                        <a:t>2020</a:t>
                      </a:r>
                      <a:r>
                        <a:rPr kumimoji="1" lang="ja-JP" altLang="en-US" dirty="0" smtClean="0">
                          <a:latin typeface="メイリオ" panose="020B0604030504040204" pitchFamily="50" charset="-128"/>
                          <a:ea typeface="メイリオ" panose="020B0604030504040204" pitchFamily="50" charset="-128"/>
                        </a:rPr>
                        <a:t>年</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034465664"/>
                  </a:ext>
                </a:extLst>
              </a:tr>
              <a:tr h="370840">
                <a:tc>
                  <a:txBody>
                    <a:bodyPr/>
                    <a:lstStyle/>
                    <a:p>
                      <a:pPr algn="ctr"/>
                      <a:r>
                        <a:rPr kumimoji="1" lang="ja-JP" altLang="en-US" dirty="0" smtClean="0">
                          <a:latin typeface="メイリオ" panose="020B0604030504040204" pitchFamily="50" charset="-128"/>
                          <a:ea typeface="メイリオ" panose="020B0604030504040204" pitchFamily="50" charset="-128"/>
                        </a:rPr>
                        <a:t>エネルギーの種類</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単位</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ja-JP" altLang="en-US" dirty="0" smtClean="0">
                          <a:latin typeface="メイリオ" panose="020B0604030504040204" pitchFamily="50" charset="-128"/>
                          <a:ea typeface="メイリオ" panose="020B0604030504040204" pitchFamily="50" charset="-128"/>
                        </a:rPr>
                        <a:t>量</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r>
                        <a:rPr kumimoji="1" lang="en-US" altLang="ja-JP" dirty="0" smtClean="0">
                          <a:latin typeface="メイリオ" panose="020B0604030504040204" pitchFamily="50" charset="-128"/>
                          <a:ea typeface="メイリオ" panose="020B0604030504040204" pitchFamily="50" charset="-128"/>
                        </a:rPr>
                        <a:t>CO2</a:t>
                      </a:r>
                      <a:r>
                        <a:rPr kumimoji="1" lang="ja-JP" altLang="en-US" dirty="0" smtClean="0">
                          <a:latin typeface="メイリオ" panose="020B0604030504040204" pitchFamily="50" charset="-128"/>
                          <a:ea typeface="メイリオ" panose="020B0604030504040204" pitchFamily="50" charset="-128"/>
                        </a:rPr>
                        <a:t>量</a:t>
                      </a:r>
                      <a:r>
                        <a:rPr kumimoji="1" lang="en-US" altLang="ja-JP" dirty="0" smtClean="0">
                          <a:latin typeface="メイリオ" panose="020B0604030504040204" pitchFamily="50" charset="-128"/>
                          <a:ea typeface="メイリオ" panose="020B0604030504040204" pitchFamily="50" charset="-128"/>
                        </a:rPr>
                        <a:t>(t)</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1421873662"/>
                  </a:ext>
                </a:extLst>
              </a:tr>
              <a:tr h="370840">
                <a:tc>
                  <a:txBody>
                    <a:bodyPr/>
                    <a:lstStyle/>
                    <a:p>
                      <a:r>
                        <a:rPr kumimoji="1" lang="ja-JP" altLang="en-US" dirty="0" smtClean="0">
                          <a:latin typeface="メイリオ" panose="020B0604030504040204" pitchFamily="50" charset="-128"/>
                          <a:ea typeface="メイリオ" panose="020B0604030504040204" pitchFamily="50" charset="-128"/>
                        </a:rPr>
                        <a:t>電気</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dirty="0" smtClean="0">
                          <a:latin typeface="メイリオ" panose="020B0604030504040204" pitchFamily="50" charset="-128"/>
                          <a:ea typeface="メイリオ" panose="020B0604030504040204" pitchFamily="50" charset="-128"/>
                        </a:rPr>
                        <a:t>千</a:t>
                      </a:r>
                      <a:r>
                        <a:rPr kumimoji="1" lang="en-US" altLang="ja-JP" dirty="0" smtClean="0">
                          <a:latin typeface="メイリオ" panose="020B0604030504040204" pitchFamily="50" charset="-128"/>
                          <a:ea typeface="メイリオ" panose="020B0604030504040204" pitchFamily="50" charset="-128"/>
                        </a:rPr>
                        <a:t>kwh</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a:latin typeface="メイリオ" panose="020B0604030504040204" pitchFamily="50" charset="-128"/>
                        <a:ea typeface="メイリオ" panose="020B0604030504040204" pitchFamily="50" charset="-128"/>
                      </a:endParaRPr>
                    </a:p>
                  </a:txBody>
                  <a:tcPr/>
                </a:tc>
                <a:tc>
                  <a:txBody>
                    <a:bodyPr/>
                    <a:lstStyle/>
                    <a:p>
                      <a:endParaRPr kumimoji="1" lang="ja-JP" altLang="en-US" dirty="0">
                        <a:latin typeface="メイリオ" panose="020B0604030504040204" pitchFamily="50" charset="-128"/>
                        <a:ea typeface="メイリオ" panose="020B0604030504040204" pitchFamily="50" charset="-128"/>
                      </a:endParaRPr>
                    </a:p>
                  </a:txBody>
                  <a:tcPr/>
                </a:tc>
                <a:extLst>
                  <a:ext uri="{0D108BD9-81ED-4DB2-BD59-A6C34878D82A}">
                    <a16:rowId xmlns:a16="http://schemas.microsoft.com/office/drawing/2014/main" val="3235456433"/>
                  </a:ext>
                </a:extLst>
              </a:tr>
            </a:tbl>
          </a:graphicData>
        </a:graphic>
      </p:graphicFrame>
      <p:grpSp>
        <p:nvGrpSpPr>
          <p:cNvPr id="7" name="グループ化 6"/>
          <p:cNvGrpSpPr/>
          <p:nvPr/>
        </p:nvGrpSpPr>
        <p:grpSpPr>
          <a:xfrm>
            <a:off x="4296841" y="2559198"/>
            <a:ext cx="4376896" cy="3270186"/>
            <a:chOff x="2383552" y="3234458"/>
            <a:chExt cx="4376896" cy="3270186"/>
          </a:xfrm>
        </p:grpSpPr>
        <p:pic>
          <p:nvPicPr>
            <p:cNvPr id="17" name="図 16"/>
            <p:cNvPicPr>
              <a:picLocks noChangeAspect="1"/>
            </p:cNvPicPr>
            <p:nvPr/>
          </p:nvPicPr>
          <p:blipFill>
            <a:blip r:embed="rId3"/>
            <a:stretch>
              <a:fillRect/>
            </a:stretch>
          </p:blipFill>
          <p:spPr>
            <a:xfrm>
              <a:off x="2383552" y="3234458"/>
              <a:ext cx="4376896" cy="3270186"/>
            </a:xfrm>
            <a:prstGeom prst="rect">
              <a:avLst/>
            </a:prstGeom>
          </p:spPr>
        </p:pic>
        <p:sp>
          <p:nvSpPr>
            <p:cNvPr id="3" name="テキスト ボックス 2"/>
            <p:cNvSpPr txBox="1"/>
            <p:nvPr/>
          </p:nvSpPr>
          <p:spPr>
            <a:xfrm>
              <a:off x="3134774" y="3234458"/>
              <a:ext cx="978664" cy="369332"/>
            </a:xfrm>
            <a:prstGeom prst="rect">
              <a:avLst/>
            </a:prstGeom>
            <a:solidFill>
              <a:srgbClr val="FFFFCC"/>
            </a:solidFill>
          </p:spPr>
          <p:txBody>
            <a:bodyPr wrap="square" rtlCol="0">
              <a:spAutoFit/>
            </a:bodyPr>
            <a:lstStyle/>
            <a:p>
              <a:endParaRPr kumimoji="1" lang="ja-JP" altLang="en-US" dirty="0"/>
            </a:p>
          </p:txBody>
        </p:sp>
      </p:grpSp>
      <p:sp>
        <p:nvSpPr>
          <p:cNvPr id="11" name="屈折矢印 10"/>
          <p:cNvSpPr/>
          <p:nvPr/>
        </p:nvSpPr>
        <p:spPr>
          <a:xfrm rot="5400000">
            <a:off x="2145621" y="1443626"/>
            <a:ext cx="1056920" cy="293747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181787" y="3741924"/>
            <a:ext cx="3890809" cy="923330"/>
          </a:xfrm>
          <a:prstGeom prst="rect">
            <a:avLst/>
          </a:prstGeom>
          <a:noFill/>
        </p:spPr>
        <p:txBody>
          <a:bodyPr wrap="none" rtlCol="0">
            <a:spAutoFit/>
          </a:bodyPr>
          <a:lstStyle/>
          <a:p>
            <a:r>
              <a:rPr kumimoji="1" lang="ja-JP" altLang="en-US" dirty="0" smtClean="0">
                <a:latin typeface="メイリオ" panose="020B0604030504040204" pitchFamily="50" charset="-128"/>
                <a:ea typeface="メイリオ" panose="020B0604030504040204" pitchFamily="50" charset="-128"/>
              </a:rPr>
              <a:t>エネルギーの種類や</a:t>
            </a:r>
            <a:r>
              <a:rPr kumimoji="1" lang="en-US" altLang="ja-JP" dirty="0" smtClean="0">
                <a:latin typeface="メイリオ" panose="020B0604030504040204" pitchFamily="50" charset="-128"/>
                <a:ea typeface="メイリオ" panose="020B0604030504040204" pitchFamily="50" charset="-128"/>
              </a:rPr>
              <a:t>CO2</a:t>
            </a:r>
            <a:r>
              <a:rPr kumimoji="1" lang="ja-JP" altLang="en-US" dirty="0" smtClean="0">
                <a:latin typeface="メイリオ" panose="020B0604030504040204" pitchFamily="50" charset="-128"/>
                <a:ea typeface="メイリオ" panose="020B0604030504040204" pitchFamily="50" charset="-128"/>
              </a:rPr>
              <a:t>総排出量を</a:t>
            </a:r>
            <a:endParaRPr kumimoji="1" lang="en-US" altLang="ja-JP" dirty="0" smtClean="0">
              <a:latin typeface="メイリオ" panose="020B0604030504040204" pitchFamily="50" charset="-128"/>
              <a:ea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rPr>
              <a:t>・年度毎にプロット</a:t>
            </a:r>
            <a:endParaRPr kumimoji="1" lang="en-US" altLang="ja-JP" dirty="0" smtClean="0">
              <a:latin typeface="メイリオ" panose="020B0604030504040204" pitchFamily="50" charset="-128"/>
              <a:ea typeface="メイリオ" panose="020B0604030504040204" pitchFamily="50" charset="-128"/>
            </a:endParaRPr>
          </a:p>
          <a:p>
            <a:r>
              <a:rPr kumimoji="1" lang="en-US" altLang="ja-JP" dirty="0" smtClean="0">
                <a:latin typeface="メイリオ" panose="020B0604030504040204" pitchFamily="50" charset="-128"/>
                <a:ea typeface="メイリオ" panose="020B0604030504040204" pitchFamily="50" charset="-128"/>
              </a:rPr>
              <a:t>			</a:t>
            </a:r>
            <a:r>
              <a:rPr kumimoji="1" lang="ja-JP" altLang="en-US" dirty="0" smtClean="0">
                <a:latin typeface="メイリオ" panose="020B0604030504040204" pitchFamily="50" charset="-128"/>
                <a:ea typeface="メイリオ" panose="020B0604030504040204" pitchFamily="50" charset="-128"/>
              </a:rPr>
              <a:t>のビジュアル化機能</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89833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1473</TotalTime>
  <Words>1139</Words>
  <Application>Microsoft Office PowerPoint</Application>
  <PresentationFormat>画面に合わせる (4:3)</PresentationFormat>
  <Paragraphs>214</Paragraphs>
  <Slides>10</Slides>
  <Notes>0</Notes>
  <HiddenSlides>6</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10</vt:i4>
      </vt:variant>
    </vt:vector>
  </HeadingPairs>
  <TitlesOfParts>
    <vt:vector size="18" baseType="lpstr">
      <vt:lpstr>ＭＳ Ｐゴシック</vt:lpstr>
      <vt:lpstr>メイリオ</vt:lpstr>
      <vt:lpstr>游ゴシック</vt:lpstr>
      <vt:lpstr>游ゴシック Light</vt:lpstr>
      <vt:lpstr>Arial</vt:lpstr>
      <vt:lpstr>Calibri</vt:lpstr>
      <vt:lpstr>Calibri Light</vt:lpstr>
      <vt:lpstr>Office テーマ</vt:lpstr>
      <vt:lpstr>排出量ボードの設計仕様等について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遠藤＿泰史</dc:creator>
  <cp:lastModifiedBy>上田＿利幸</cp:lastModifiedBy>
  <cp:revision>115</cp:revision>
  <cp:lastPrinted>2022-10-05T23:05:56Z</cp:lastPrinted>
  <dcterms:created xsi:type="dcterms:W3CDTF">2022-05-12T06:25:50Z</dcterms:created>
  <dcterms:modified xsi:type="dcterms:W3CDTF">2022-11-16T10:19:58Z</dcterms:modified>
</cp:coreProperties>
</file>