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6858000" cy="9906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2"/>
    <p:restoredTop sz="94660"/>
  </p:normalViewPr>
  <p:slideViewPr>
    <p:cSldViewPr>
      <p:cViewPr varScale="1">
        <p:scale>
          <a:sx n="79" d="100"/>
          <a:sy n="79" d="100"/>
        </p:scale>
        <p:origin x="3084" y="90"/>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1" y="0"/>
            <a:ext cx="2918831" cy="493316"/>
          </a:xfrm>
          <a:prstGeom prst="rect">
            <a:avLst/>
          </a:prstGeom>
        </p:spPr>
        <p:txBody>
          <a:bodyPr vert="horz" lIns="91434" tIns="45717" rIns="91434" bIns="45717"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15374" y="0"/>
            <a:ext cx="2918831" cy="493316"/>
          </a:xfrm>
          <a:prstGeom prst="rect">
            <a:avLst/>
          </a:prstGeom>
        </p:spPr>
        <p:txBody>
          <a:bodyPr vert="horz" lIns="91434" tIns="45717" rIns="91434" bIns="45717" rtlCol="0"/>
          <a:lstStyle>
            <a:lvl1pPr algn="r">
              <a:defRPr sz="1200"/>
            </a:lvl1pPr>
          </a:lstStyle>
          <a:p>
            <a:fld id="{46D06EA9-14B5-4F31-95CC-6AD91D20700D}" type="datetimeFigureOut">
              <a:rPr kumimoji="1" lang="ja-JP" altLang="en-US" smtClean="0"/>
              <a:t>2026/4/16</a:t>
            </a:fld>
            <a:endParaRPr kumimoji="1" lang="ja-JP" altLang="en-US"/>
          </a:p>
        </p:txBody>
      </p:sp>
      <p:sp>
        <p:nvSpPr>
          <p:cNvPr id="1102" name="スライド イメージ プレースホルダー 3"/>
          <p:cNvSpPr>
            <a:spLocks noGrp="1" noRot="1" noChangeAspect="1"/>
          </p:cNvSpPr>
          <p:nvPr>
            <p:ph type="sldImg" idx="2"/>
          </p:nvPr>
        </p:nvSpPr>
        <p:spPr>
          <a:xfrm>
            <a:off x="2087563" y="739775"/>
            <a:ext cx="2560637" cy="3700463"/>
          </a:xfrm>
          <a:prstGeom prst="rect">
            <a:avLst/>
          </a:prstGeom>
          <a:noFill/>
          <a:ln w="12700">
            <a:solidFill>
              <a:prstClr val="black"/>
            </a:solidFill>
          </a:ln>
        </p:spPr>
        <p:txBody>
          <a:bodyPr vert="horz" lIns="91434" tIns="45717" rIns="91434" bIns="45717" rtlCol="0" anchor="ctr"/>
          <a:lstStyle/>
          <a:p>
            <a:endParaRPr lang="ja-JP" altLang="en-US"/>
          </a:p>
        </p:txBody>
      </p:sp>
      <p:sp>
        <p:nvSpPr>
          <p:cNvPr id="1103" name="ノート プレースホルダー 4"/>
          <p:cNvSpPr>
            <a:spLocks noGrp="1"/>
          </p:cNvSpPr>
          <p:nvPr>
            <p:ph type="body" sz="quarter" idx="3"/>
          </p:nvPr>
        </p:nvSpPr>
        <p:spPr>
          <a:xfrm>
            <a:off x="673577" y="4686500"/>
            <a:ext cx="5388610" cy="4439841"/>
          </a:xfrm>
          <a:prstGeom prst="rect">
            <a:avLst/>
          </a:prstGeom>
        </p:spPr>
        <p:txBody>
          <a:bodyPr vert="horz" lIns="91434" tIns="45717" rIns="91434" bIns="4571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04" name="フッター プレースホルダー 5"/>
          <p:cNvSpPr>
            <a:spLocks noGrp="1"/>
          </p:cNvSpPr>
          <p:nvPr>
            <p:ph type="ftr" sz="quarter" idx="4"/>
          </p:nvPr>
        </p:nvSpPr>
        <p:spPr>
          <a:xfrm>
            <a:off x="1" y="9371285"/>
            <a:ext cx="2918831" cy="493316"/>
          </a:xfrm>
          <a:prstGeom prst="rect">
            <a:avLst/>
          </a:prstGeom>
        </p:spPr>
        <p:txBody>
          <a:bodyPr vert="horz" lIns="91434" tIns="45717" rIns="91434" bIns="45717"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15374" y="9371285"/>
            <a:ext cx="2918831" cy="493316"/>
          </a:xfrm>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四角形 9"/>
          <p:cNvSpPr>
            <a:spLocks noGrp="1" noRot="1" noChangeAspect="1"/>
          </p:cNvSpPr>
          <p:nvPr>
            <p:ph type="sldImg" idx="2"/>
          </p:nvPr>
        </p:nvSpPr>
        <p:spPr>
          <a:xfrm>
            <a:off x="2087563" y="739775"/>
            <a:ext cx="2560637" cy="3700463"/>
          </a:xfrm>
          <a:prstGeom prst="rect">
            <a:avLst/>
          </a:prstGeom>
        </p:spPr>
        <p:txBody>
          <a:bodyPr/>
          <a:lstStyle/>
          <a:p>
            <a:endParaRPr kumimoji="1" lang="ja-JP" altLang="en-US"/>
          </a:p>
        </p:txBody>
      </p:sp>
      <p:sp>
        <p:nvSpPr>
          <p:cNvPr id="1128" name="四角形 10"/>
          <p:cNvSpPr>
            <a:spLocks noGrp="1"/>
          </p:cNvSpPr>
          <p:nvPr>
            <p:ph type="body" sz="quarter" idx="3"/>
          </p:nvPr>
        </p:nvSpPr>
        <p:spPr>
          <a:prstGeom prst="rect">
            <a:avLst/>
          </a:prstGeom>
        </p:spPr>
        <p:txBody>
          <a:bodyPr/>
          <a:lstStyle/>
          <a:p>
            <a:endParaRPr kumimoji="1" lang="ja-JP" altLang="en-US"/>
          </a:p>
        </p:txBody>
      </p:sp>
      <p:sp>
        <p:nvSpPr>
          <p:cNvPr id="1129" name="四角形 11"/>
          <p:cNvSpPr>
            <a:spLocks noGrp="1"/>
          </p:cNvSpPr>
          <p:nvPr>
            <p:ph type="sldNum" sz="quarter" idx="5"/>
          </p:nvPr>
        </p:nvSpPr>
        <p:spPr>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031" name="タイトル 1"/>
          <p:cNvSpPr>
            <a:spLocks noGrp="1"/>
          </p:cNvSpPr>
          <p:nvPr>
            <p:ph type="ctrTitle"/>
          </p:nvPr>
        </p:nvSpPr>
        <p:spPr>
          <a:xfrm>
            <a:off x="342900" y="2387382"/>
            <a:ext cx="6172200" cy="1941549"/>
          </a:xfrm>
        </p:spPr>
        <p:txBody>
          <a:bodyPr/>
          <a:lstStyle>
            <a:lvl1pPr>
              <a:defRPr b="0"/>
            </a:lvl1pPr>
          </a:lstStyle>
          <a:p>
            <a:r>
              <a:rPr kumimoji="1" lang="ja-JP" altLang="en-US"/>
              <a:t>マスター タイトルの書式設定</a:t>
            </a:r>
            <a:endParaRPr kumimoji="1" lang="ja-JP" altLang="en-US" dirty="0"/>
          </a:p>
        </p:txBody>
      </p:sp>
      <p:sp>
        <p:nvSpPr>
          <p:cNvPr id="1032" name="サブタイトル 2"/>
          <p:cNvSpPr>
            <a:spLocks noGrp="1"/>
          </p:cNvSpPr>
          <p:nvPr>
            <p:ph type="subTitle" idx="1"/>
          </p:nvPr>
        </p:nvSpPr>
        <p:spPr>
          <a:xfrm>
            <a:off x="342900" y="4467613"/>
            <a:ext cx="6172200" cy="332837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342900" y="2508730"/>
            <a:ext cx="6172200" cy="611934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094" name="縦書きタイトル 1"/>
          <p:cNvSpPr>
            <a:spLocks noGrp="1"/>
          </p:cNvSpPr>
          <p:nvPr>
            <p:ph type="title" orient="vert"/>
          </p:nvPr>
        </p:nvSpPr>
        <p:spPr>
          <a:xfrm>
            <a:off x="4972050" y="396700"/>
            <a:ext cx="1543050" cy="8231375"/>
          </a:xfrm>
        </p:spPr>
        <p:txBody>
          <a:bodyPr vert="eaVert"/>
          <a:lstStyle/>
          <a:p>
            <a:r>
              <a:rPr kumimoji="1" lang="ja-JP" altLang="en-US"/>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342900" y="396700"/>
            <a:ext cx="4514850" cy="823137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a:t>マスター タイトルの書式設定</a:t>
            </a:r>
          </a:p>
        </p:txBody>
      </p:sp>
      <p:sp>
        <p:nvSpPr>
          <p:cNvPr id="1038" name="コンテンツ プレースホルダー 2"/>
          <p:cNvSpPr>
            <a:spLocks noGrp="1"/>
          </p:cNvSpPr>
          <p:nvPr>
            <p:ph idx="1"/>
          </p:nvPr>
        </p:nvSpPr>
        <p:spPr>
          <a:xfrm>
            <a:off x="342900" y="2508730"/>
            <a:ext cx="6172200" cy="618415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2026/4/16</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43" name="タイトル 1"/>
          <p:cNvSpPr>
            <a:spLocks noGrp="1"/>
          </p:cNvSpPr>
          <p:nvPr>
            <p:ph type="title"/>
          </p:nvPr>
        </p:nvSpPr>
        <p:spPr>
          <a:xfrm>
            <a:off x="342900" y="4259590"/>
            <a:ext cx="6172200" cy="1525503"/>
          </a:xfrm>
        </p:spPr>
        <p:txBody>
          <a:bodyPr anchor="t"/>
          <a:lstStyle>
            <a:lvl1pPr algn="ctr">
              <a:defRPr sz="4000" b="0" cap="all"/>
            </a:lvl1pPr>
          </a:lstStyle>
          <a:p>
            <a:r>
              <a:rPr kumimoji="1" lang="ja-JP" altLang="en-US"/>
              <a:t>マスター タイトルの書式設定</a:t>
            </a:r>
            <a:endParaRPr kumimoji="1" lang="ja-JP" altLang="en-US" dirty="0"/>
          </a:p>
        </p:txBody>
      </p:sp>
      <p:sp>
        <p:nvSpPr>
          <p:cNvPr id="1044" name="テキスト プレースホルダー 2"/>
          <p:cNvSpPr>
            <a:spLocks noGrp="1"/>
          </p:cNvSpPr>
          <p:nvPr>
            <p:ph type="body" idx="1"/>
          </p:nvPr>
        </p:nvSpPr>
        <p:spPr>
          <a:xfrm>
            <a:off x="342900" y="1711305"/>
            <a:ext cx="6172200" cy="2548285"/>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50" name="コンテンツ プレースホルダー 2"/>
          <p:cNvSpPr>
            <a:spLocks noGrp="1"/>
          </p:cNvSpPr>
          <p:nvPr>
            <p:ph sz="half" idx="1"/>
          </p:nvPr>
        </p:nvSpPr>
        <p:spPr>
          <a:xfrm>
            <a:off x="342900" y="2508732"/>
            <a:ext cx="2978088"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1" name="コンテンツ プレースホルダー 3"/>
          <p:cNvSpPr>
            <a:spLocks noGrp="1"/>
          </p:cNvSpPr>
          <p:nvPr>
            <p:ph sz="half" idx="2"/>
          </p:nvPr>
        </p:nvSpPr>
        <p:spPr>
          <a:xfrm>
            <a:off x="3510009" y="2508732"/>
            <a:ext cx="3005091"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a:t>マスター タイトルの書式設定</a:t>
            </a:r>
            <a:endParaRPr kumimoji="1" lang="ja-JP" altLang="en-US" dirty="0"/>
          </a:p>
        </p:txBody>
      </p:sp>
      <p:sp>
        <p:nvSpPr>
          <p:cNvPr id="1057" name="テキスト プレースホルダー 2"/>
          <p:cNvSpPr>
            <a:spLocks noGrp="1"/>
          </p:cNvSpPr>
          <p:nvPr>
            <p:ph type="body" idx="1"/>
          </p:nvPr>
        </p:nvSpPr>
        <p:spPr>
          <a:xfrm>
            <a:off x="342900"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58" name="コンテンツ プレースホルダー 3"/>
          <p:cNvSpPr>
            <a:spLocks noGrp="1"/>
          </p:cNvSpPr>
          <p:nvPr>
            <p:ph sz="half" idx="2"/>
          </p:nvPr>
        </p:nvSpPr>
        <p:spPr>
          <a:xfrm>
            <a:off x="342900"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9" name="テキスト プレースホルダー 4"/>
          <p:cNvSpPr>
            <a:spLocks noGrp="1"/>
          </p:cNvSpPr>
          <p:nvPr>
            <p:ph type="body" sz="quarter" idx="3"/>
          </p:nvPr>
        </p:nvSpPr>
        <p:spPr>
          <a:xfrm>
            <a:off x="3537012"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60" name="コンテンツ プレースホルダー 5"/>
          <p:cNvSpPr>
            <a:spLocks noGrp="1"/>
          </p:cNvSpPr>
          <p:nvPr>
            <p:ph sz="quarter" idx="4"/>
          </p:nvPr>
        </p:nvSpPr>
        <p:spPr>
          <a:xfrm>
            <a:off x="3537012"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1074" name="タイトル 1"/>
          <p:cNvSpPr>
            <a:spLocks noGrp="1"/>
          </p:cNvSpPr>
          <p:nvPr>
            <p:ph type="title"/>
          </p:nvPr>
        </p:nvSpPr>
        <p:spPr>
          <a:xfrm>
            <a:off x="342901" y="394405"/>
            <a:ext cx="2256235" cy="1678518"/>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75" name="コンテンツ プレースホルダー 2"/>
          <p:cNvSpPr>
            <a:spLocks noGrp="1"/>
          </p:cNvSpPr>
          <p:nvPr>
            <p:ph idx="1"/>
          </p:nvPr>
        </p:nvSpPr>
        <p:spPr>
          <a:xfrm>
            <a:off x="2726922" y="394408"/>
            <a:ext cx="3545579" cy="81500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76" name="テキスト プレースホルダー 3"/>
          <p:cNvSpPr>
            <a:spLocks noGrp="1"/>
          </p:cNvSpPr>
          <p:nvPr>
            <p:ph type="body" sz="half" idx="2"/>
          </p:nvPr>
        </p:nvSpPr>
        <p:spPr>
          <a:xfrm>
            <a:off x="342902" y="2456723"/>
            <a:ext cx="2256234" cy="61713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081" name="タイトル 1"/>
          <p:cNvSpPr>
            <a:spLocks noGrp="1"/>
          </p:cNvSpPr>
          <p:nvPr>
            <p:ph type="title"/>
          </p:nvPr>
        </p:nvSpPr>
        <p:spPr>
          <a:xfrm>
            <a:off x="1344216" y="6773202"/>
            <a:ext cx="4114800" cy="818623"/>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82" name="図プレースホルダー 2"/>
          <p:cNvSpPr>
            <a:spLocks noGrp="1"/>
          </p:cNvSpPr>
          <p:nvPr>
            <p:ph type="pic" idx="1"/>
          </p:nvPr>
        </p:nvSpPr>
        <p:spPr>
          <a:xfrm>
            <a:off x="1344216" y="307151"/>
            <a:ext cx="4114800" cy="63249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344216" y="7657302"/>
            <a:ext cx="4114800" cy="970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1889829" y="9009451"/>
            <a:ext cx="3078342" cy="527403"/>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342900" y="604721"/>
            <a:ext cx="6172200" cy="1435955"/>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1027" name="テキスト プレースホルダー 2"/>
          <p:cNvSpPr>
            <a:spLocks noGrp="1"/>
          </p:cNvSpPr>
          <p:nvPr>
            <p:ph type="body" idx="1"/>
          </p:nvPr>
        </p:nvSpPr>
        <p:spPr>
          <a:xfrm>
            <a:off x="342900" y="2508730"/>
            <a:ext cx="6172200" cy="6184156"/>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 </a:t>
            </a:r>
            <a:r>
              <a:rPr kumimoji="1" lang="en-US" altLang="ja-JP" dirty="0"/>
              <a:t>6 </a:t>
            </a:r>
            <a:r>
              <a:rPr kumimoji="1" lang="ja-JP" altLang="en-US" dirty="0"/>
              <a:t>レベル</a:t>
            </a:r>
          </a:p>
          <a:p>
            <a:pPr lvl="6"/>
            <a:r>
              <a:rPr kumimoji="1" lang="ja-JP" altLang="en-US" dirty="0"/>
              <a:t>第 </a:t>
            </a:r>
            <a:r>
              <a:rPr kumimoji="1" lang="en-US" altLang="ja-JP" dirty="0"/>
              <a:t>7 </a:t>
            </a:r>
            <a:r>
              <a:rPr kumimoji="1" lang="ja-JP" altLang="en-US" dirty="0"/>
              <a:t>レベル</a:t>
            </a:r>
          </a:p>
          <a:p>
            <a:pPr lvl="7"/>
            <a:r>
              <a:rPr kumimoji="1" lang="ja-JP" altLang="en-US" dirty="0"/>
              <a:t>第 </a:t>
            </a:r>
            <a:r>
              <a:rPr kumimoji="1" lang="en-US" altLang="ja-JP" dirty="0"/>
              <a:t>8 </a:t>
            </a:r>
            <a:r>
              <a:rPr kumimoji="1" lang="ja-JP" altLang="en-US" dirty="0"/>
              <a:t>レベル</a:t>
            </a:r>
          </a:p>
          <a:p>
            <a:pPr lvl="8"/>
            <a:r>
              <a:rPr kumimoji="1" lang="ja-JP" altLang="en-US" dirty="0"/>
              <a:t>第 </a:t>
            </a:r>
            <a:r>
              <a:rPr kumimoji="1" lang="en-US" altLang="ja-JP" dirty="0"/>
              <a:t>9 </a:t>
            </a:r>
            <a:r>
              <a:rPr kumimoji="1" lang="ja-JP" altLang="en-US" dirty="0"/>
              <a:t>レベル</a:t>
            </a:r>
          </a:p>
        </p:txBody>
      </p:sp>
      <p:sp>
        <p:nvSpPr>
          <p:cNvPr id="1028" name="日付プレースホルダー 3"/>
          <p:cNvSpPr>
            <a:spLocks noGrp="1"/>
          </p:cNvSpPr>
          <p:nvPr>
            <p:ph type="dt" sz="half" idx="2"/>
          </p:nvPr>
        </p:nvSpPr>
        <p:spPr>
          <a:xfrm>
            <a:off x="342900" y="9009451"/>
            <a:ext cx="1411914" cy="527403"/>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2026/4/16</a:t>
            </a:fld>
            <a:endParaRPr lang="ja-JP" altLang="en-US" dirty="0"/>
          </a:p>
        </p:txBody>
      </p:sp>
      <p:sp>
        <p:nvSpPr>
          <p:cNvPr id="1029" name="スライド番号プレースホルダー 5"/>
          <p:cNvSpPr>
            <a:spLocks noGrp="1"/>
          </p:cNvSpPr>
          <p:nvPr>
            <p:ph type="sldNum" sz="quarter" idx="4"/>
          </p:nvPr>
        </p:nvSpPr>
        <p:spPr>
          <a:xfrm>
            <a:off x="5076183" y="9009451"/>
            <a:ext cx="1438917" cy="527403"/>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テキスト 205"/>
          <p:cNvSpPr txBox="1"/>
          <p:nvPr/>
        </p:nvSpPr>
        <p:spPr>
          <a:xfrm>
            <a:off x="280927" y="7656484"/>
            <a:ext cx="6322712" cy="6555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defTabSz="488950">
              <a:lnSpc>
                <a:spcPct val="80000"/>
              </a:lnSpc>
              <a:spcBef>
                <a:spcPct val="0"/>
              </a:spcBef>
              <a:buFontTx/>
              <a:buChar char="••"/>
            </a:pPr>
            <a:endParaRPr kumimoji="1" lang="en-US" altLang="ja-JP" sz="1200" kern="1200" dirty="0"/>
          </a:p>
          <a:p>
            <a:pPr marL="57150" lvl="1" indent="-57150" defTabSz="488950">
              <a:lnSpc>
                <a:spcPct val="80000"/>
              </a:lnSpc>
              <a:spcBef>
                <a:spcPct val="0"/>
              </a:spcBef>
              <a:buFontTx/>
              <a:buChar char="••"/>
            </a:pPr>
            <a:r>
              <a:rPr kumimoji="1" lang="ja-JP" altLang="en-US" sz="1200" kern="1200" dirty="0"/>
              <a:t>契約</a:t>
            </a:r>
            <a:r>
              <a:rPr lang="ja-JP" altLang="en-US" sz="1200" dirty="0"/>
              <a:t>違反や不適切な行為があった場合、その内容によって一定期間、道と契約ができなくなることがあり、また契約の解除や損害賠償を請求することがあります</a:t>
            </a:r>
            <a:endParaRPr lang="en-US" altLang="ja-JP" sz="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08" name="テキスト 188"/>
          <p:cNvSpPr txBox="1"/>
          <p:nvPr/>
        </p:nvSpPr>
        <p:spPr>
          <a:xfrm>
            <a:off x="296579" y="6678712"/>
            <a:ext cx="6322712" cy="616328"/>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defTabSz="488950">
              <a:lnSpc>
                <a:spcPct val="80000"/>
              </a:lnSpc>
              <a:spcBef>
                <a:spcPts val="600"/>
              </a:spcBef>
              <a:buFontTx/>
              <a:buChar char="••"/>
            </a:pPr>
            <a:r>
              <a:rPr lang="ja-JP" altLang="en-US" sz="1200" dirty="0"/>
              <a:t>契約期間中に業務の処理状況に関し、公的書類等の関係書類の提出を求め、また、現地調査を行う場合があります</a:t>
            </a:r>
            <a:endParaRPr lang="en-US" altLang="ja-JP" sz="1200" dirty="0"/>
          </a:p>
          <a:p>
            <a:pPr marL="57150" lvl="1" indent="-57150" defTabSz="488950">
              <a:lnSpc>
                <a:spcPct val="80000"/>
              </a:lnSpc>
              <a:spcBef>
                <a:spcPts val="600"/>
              </a:spcBef>
              <a:buFontTx/>
              <a:buChar char="••"/>
            </a:pPr>
            <a:endParaRPr lang="en-US" altLang="ja-JP" sz="14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09" name="テキスト 205"/>
          <p:cNvSpPr txBox="1"/>
          <p:nvPr/>
        </p:nvSpPr>
        <p:spPr>
          <a:xfrm>
            <a:off x="278477" y="8688698"/>
            <a:ext cx="6322712" cy="1157964"/>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algn="l" defTabSz="488950">
              <a:lnSpc>
                <a:spcPct val="80000"/>
              </a:lnSpc>
              <a:spcBef>
                <a:spcPct val="0"/>
              </a:spcBef>
              <a:spcAft>
                <a:spcPts val="0"/>
              </a:spcAft>
              <a:buChar char="••"/>
            </a:pPr>
            <a:r>
              <a:rPr lang="ja-JP" altLang="en-US" sz="1200" u="none" dirty="0">
                <a:solidFill>
                  <a:schemeClr val="tx1"/>
                </a:solidFill>
              </a:rPr>
              <a:t>コンソーシアムの</a:t>
            </a:r>
            <a:r>
              <a:rPr lang="ja-JP" altLang="en-US" sz="1200" dirty="0">
                <a:solidFill>
                  <a:schemeClr val="tx1"/>
                </a:solidFill>
              </a:rPr>
              <a:t>代表者は責任体制・管理体制・実施体制を明示してください</a:t>
            </a:r>
            <a:endParaRPr lang="en-US" altLang="ja-JP" sz="1200" dirty="0">
              <a:solidFill>
                <a:schemeClr val="tx1"/>
              </a:solidFill>
            </a:endParaRP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コンソーシアムの</a:t>
            </a:r>
            <a:r>
              <a:rPr kumimoji="1" lang="ja-JP" altLang="en-US" sz="1200" kern="1200" dirty="0">
                <a:solidFill>
                  <a:schemeClr val="tx1"/>
                </a:solidFill>
              </a:rPr>
              <a:t>代表者は構成員に対し、道との契約内容を十分に周知してください</a:t>
            </a: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「北海道職員等の内部通報制度」を設けていますので、詳細は道HPをご覧ください</a:t>
            </a:r>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10" name="テキスト 188"/>
          <p:cNvSpPr txBox="1"/>
          <p:nvPr/>
        </p:nvSpPr>
        <p:spPr>
          <a:xfrm>
            <a:off x="311544" y="3769006"/>
            <a:ext cx="6322711" cy="1792187"/>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ts val="600"/>
              </a:spcBef>
              <a:spcAft>
                <a:spcPts val="0"/>
              </a:spcAft>
              <a:buChar char="••"/>
            </a:pPr>
            <a:endParaRPr kumimoji="1" lang="en-US" altLang="ja-JP" sz="1300" kern="1200" dirty="0"/>
          </a:p>
          <a:p>
            <a:pPr marL="0" lvl="1" algn="l" defTabSz="488950">
              <a:lnSpc>
                <a:spcPct val="80000"/>
              </a:lnSpc>
              <a:spcBef>
                <a:spcPts val="600"/>
              </a:spcBef>
              <a:spcAft>
                <a:spcPts val="0"/>
              </a:spcAft>
            </a:pPr>
            <a:endParaRPr lang="en-US" altLang="ja-JP" sz="1300" dirty="0"/>
          </a:p>
          <a:p>
            <a:pPr marL="0" lvl="1" algn="l" defTabSz="488950">
              <a:lnSpc>
                <a:spcPct val="80000"/>
              </a:lnSpc>
              <a:spcBef>
                <a:spcPts val="600"/>
              </a:spcBef>
              <a:spcAft>
                <a:spcPts val="0"/>
              </a:spcAft>
            </a:pPr>
            <a:endParaRPr lang="en-US" altLang="ja-JP" sz="1300" dirty="0"/>
          </a:p>
          <a:p>
            <a:pPr marL="57150" lvl="1" indent="-57150" defTabSz="488950">
              <a:lnSpc>
                <a:spcPct val="80000"/>
              </a:lnSpc>
              <a:spcBef>
                <a:spcPts val="600"/>
              </a:spcBef>
              <a:buFontTx/>
              <a:buChar char="••"/>
            </a:pPr>
            <a:r>
              <a:rPr kumimoji="1" lang="ja-JP" altLang="en-US" sz="1200" kern="1200" dirty="0"/>
              <a:t>再委託は禁止です　　　　　　　　　　　　　　　　　　　　　　　　　　　　　　　　　ただし、一定の要件を満たす場合、例外的にその一部の業務を再委託することができます（再委託の詳細については裏面）　　　　　　　　　　　　　　　　　　　　　　　　　　　　　　　　　　　　　　</a:t>
            </a:r>
            <a:endParaRPr kumimoji="1" lang="en-US" altLang="ja-JP" sz="1200" kern="1200" dirty="0"/>
          </a:p>
          <a:p>
            <a:pPr marL="57150" lvl="1" indent="-57150" defTabSz="488950">
              <a:lnSpc>
                <a:spcPct val="80000"/>
              </a:lnSpc>
              <a:spcBef>
                <a:spcPts val="600"/>
              </a:spcBef>
              <a:buFontTx/>
              <a:buChar char="••"/>
            </a:pPr>
            <a:r>
              <a:rPr lang="ja-JP" altLang="en-US" sz="1200" dirty="0"/>
              <a:t>受託者は、委託業務に係る再委託先の行為について、その</a:t>
            </a:r>
            <a:r>
              <a:rPr lang="ja-JP" altLang="en-US" sz="1200" dirty="0">
                <a:solidFill>
                  <a:schemeClr val="tx1"/>
                </a:solidFill>
              </a:rPr>
              <a:t>全ての責任を負います</a:t>
            </a:r>
          </a:p>
          <a:p>
            <a:pPr marL="57150" lvl="1" indent="-57150" defTabSz="488950">
              <a:lnSpc>
                <a:spcPct val="80000"/>
              </a:lnSpc>
              <a:spcBef>
                <a:spcPts val="600"/>
              </a:spcBef>
              <a:buFontTx/>
              <a:buChar char="••"/>
            </a:pPr>
            <a:r>
              <a:rPr lang="ja-JP" altLang="en-US" sz="1200" dirty="0">
                <a:solidFill>
                  <a:schemeClr val="tx1"/>
                </a:solidFill>
              </a:rPr>
              <a:t>再委託が認められた場合、受託者は、契約を遵守するために必要な事項について、本契約書を準用して再委託先と約定するとともに、契約内容や契約上の留意事項について、再委託先への十分な説明と理解を得てください</a:t>
            </a:r>
            <a:endParaRPr lang="en-US" altLang="ja-JP" sz="1200" dirty="0">
              <a:solidFill>
                <a:schemeClr val="tx1"/>
              </a:solidFill>
            </a:endParaRPr>
          </a:p>
          <a:p>
            <a:pPr marL="57150" lvl="1" indent="-57150" defTabSz="488950">
              <a:lnSpc>
                <a:spcPct val="80000"/>
              </a:lnSpc>
              <a:spcBef>
                <a:spcPts val="600"/>
              </a:spcBef>
              <a:buFontTx/>
              <a:buChar char="••"/>
            </a:pPr>
            <a:r>
              <a:rPr lang="ja-JP" altLang="en-US" sz="1200" dirty="0"/>
              <a:t>再委託先は、自己都合による第三者への委託はできません</a:t>
            </a:r>
          </a:p>
          <a:p>
            <a:pPr marL="57150" lvl="1" indent="-57150" defTabSz="488950">
              <a:lnSpc>
                <a:spcPct val="80000"/>
              </a:lnSpc>
              <a:spcBef>
                <a:spcPts val="600"/>
              </a:spcBef>
              <a:buFontTx/>
              <a:buChar char="••"/>
            </a:pPr>
            <a:endParaRPr kumimoji="1" lang="ja-JP" altLang="en-US" sz="1400" b="1" u="sng" kern="1200" dirty="0"/>
          </a:p>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p:txBody>
      </p:sp>
      <p:sp>
        <p:nvSpPr>
          <p:cNvPr id="1111" name="テキスト ボックス 12"/>
          <p:cNvSpPr txBox="1"/>
          <p:nvPr/>
        </p:nvSpPr>
        <p:spPr>
          <a:xfrm>
            <a:off x="-495436" y="240323"/>
            <a:ext cx="3453373" cy="383796"/>
          </a:xfrm>
          <a:prstGeom prst="rect">
            <a:avLst/>
          </a:prstGeom>
          <a:noFill/>
        </p:spPr>
        <p:txBody>
          <a:bodyPr wrap="square" lIns="91407" tIns="45704" rIns="91407" bIns="45704" rtlCol="0" anchor="ctr">
            <a:spAutoFit/>
          </a:bodyPr>
          <a:lstStyle/>
          <a:p>
            <a:pPr algn="ctr"/>
            <a:r>
              <a:rPr kumimoji="1" lang="ja-JP" altLang="en-US" sz="1900" dirty="0"/>
              <a:t>（事業者の皆様へ）</a:t>
            </a:r>
          </a:p>
        </p:txBody>
      </p:sp>
      <p:sp>
        <p:nvSpPr>
          <p:cNvPr id="1112" name="テキスト ボックス 13"/>
          <p:cNvSpPr txBox="1"/>
          <p:nvPr/>
        </p:nvSpPr>
        <p:spPr>
          <a:xfrm>
            <a:off x="440668" y="913863"/>
            <a:ext cx="6109541" cy="400077"/>
          </a:xfrm>
          <a:prstGeom prst="rect">
            <a:avLst/>
          </a:prstGeom>
          <a:noFill/>
        </p:spPr>
        <p:txBody>
          <a:bodyPr wrap="square" lIns="91407" tIns="45704" rIns="91407" bIns="45704" rtlCol="0">
            <a:spAutoFit/>
          </a:bodyPr>
          <a:lstStyle/>
          <a:p>
            <a:pPr marL="0" marR="0" lvl="0" indent="0" algn="l" defTabSz="914082" rtl="0" eaLnBrk="1" fontAlgn="auto" latinLnBrk="0" hangingPunct="1">
              <a:lnSpc>
                <a:spcPct val="100000"/>
              </a:lnSpc>
              <a:spcBef>
                <a:spcPts val="0"/>
              </a:spcBef>
              <a:spcAft>
                <a:spcPts val="0"/>
              </a:spcAft>
              <a:buClrTx/>
              <a:buSzTx/>
              <a:buFontTx/>
              <a:buNone/>
              <a:tabLst/>
              <a:defRPr/>
            </a:pP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契約</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書の</a:t>
            </a: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内容を</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正しく理解するとともに、</a:t>
            </a:r>
            <a:r>
              <a:rPr kumimoji="1" lang="ja-JP" altLang="en-US" sz="1400" b="0" i="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特に次の事項をご確認ください。</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　</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　</a:t>
            </a:r>
          </a:p>
        </p:txBody>
      </p:sp>
      <p:sp>
        <p:nvSpPr>
          <p:cNvPr id="1113" name="テキスト ボックス 14"/>
          <p:cNvSpPr txBox="1"/>
          <p:nvPr/>
        </p:nvSpPr>
        <p:spPr>
          <a:xfrm>
            <a:off x="3537012" y="1316494"/>
            <a:ext cx="2813330" cy="368407"/>
          </a:xfrm>
          <a:prstGeom prst="rect">
            <a:avLst/>
          </a:prstGeom>
          <a:noFill/>
        </p:spPr>
        <p:txBody>
          <a:bodyPr wrap="square" lIns="91407" tIns="45704" rIns="91407" bIns="45704" rtlCol="0">
            <a:spAutoFit/>
          </a:bodyPr>
          <a:lstStyle/>
          <a:p>
            <a:pPr algn="r"/>
            <a:r>
              <a:rPr kumimoji="1" lang="ja-JP" altLang="en-US" dirty="0">
                <a:latin typeface="HG丸ｺﾞｼｯｸM-PRO" panose="020F0600000000000000" pitchFamily="50" charset="-128"/>
                <a:ea typeface="HG丸ｺﾞｼｯｸM-PRO" panose="020F0600000000000000" pitchFamily="50" charset="-128"/>
              </a:rPr>
              <a:t>　北海道</a:t>
            </a:r>
          </a:p>
        </p:txBody>
      </p:sp>
      <p:sp>
        <p:nvSpPr>
          <p:cNvPr id="1114" name="テキスト 181"/>
          <p:cNvSpPr txBox="1"/>
          <p:nvPr/>
        </p:nvSpPr>
        <p:spPr>
          <a:xfrm>
            <a:off x="293822" y="2083278"/>
            <a:ext cx="6319232" cy="1359553"/>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defTabSz="488950">
              <a:lnSpc>
                <a:spcPct val="80000"/>
              </a:lnSpc>
              <a:spcBef>
                <a:spcPts val="600"/>
              </a:spcBef>
              <a:buFontTx/>
              <a:buChar char="••"/>
            </a:pPr>
            <a:r>
              <a:rPr lang="ja-JP" altLang="en-US" sz="1200" dirty="0">
                <a:solidFill>
                  <a:schemeClr val="tx1"/>
                </a:solidFill>
              </a:rPr>
              <a:t>委託契約には成果物を求める</a:t>
            </a:r>
            <a:r>
              <a:rPr lang="ja-JP" altLang="en-US" sz="1200" b="1" dirty="0">
                <a:solidFill>
                  <a:schemeClr val="tx1"/>
                </a:solidFill>
              </a:rPr>
              <a:t>請負契約</a:t>
            </a:r>
            <a:r>
              <a:rPr lang="ja-JP" altLang="en-US" sz="1200" dirty="0">
                <a:solidFill>
                  <a:schemeClr val="tx1"/>
                </a:solidFill>
              </a:rPr>
              <a:t>と、一定の業務の執行を求める</a:t>
            </a:r>
            <a:r>
              <a:rPr lang="ja-JP" altLang="en-US" sz="1200" b="1" dirty="0">
                <a:solidFill>
                  <a:schemeClr val="tx1"/>
                </a:solidFill>
              </a:rPr>
              <a:t>（準）委任契約</a:t>
            </a:r>
            <a:r>
              <a:rPr lang="ja-JP" altLang="en-US" sz="1200" dirty="0">
                <a:solidFill>
                  <a:schemeClr val="tx1"/>
                </a:solidFill>
              </a:rPr>
              <a:t>があります</a:t>
            </a:r>
            <a:endParaRPr lang="en-US" altLang="ja-JP" sz="1200" dirty="0">
              <a:solidFill>
                <a:schemeClr val="tx1"/>
              </a:solidFill>
            </a:endParaRPr>
          </a:p>
          <a:p>
            <a:pPr marL="57150" lvl="1" indent="-57150" defTabSz="488950">
              <a:lnSpc>
                <a:spcPct val="80000"/>
              </a:lnSpc>
              <a:spcBef>
                <a:spcPts val="600"/>
              </a:spcBef>
              <a:buFontTx/>
              <a:buChar char="••"/>
            </a:pPr>
            <a:r>
              <a:rPr kumimoji="1" lang="ja-JP" altLang="en-US" sz="1200" b="1" kern="1200" dirty="0">
                <a:solidFill>
                  <a:schemeClr val="tx1"/>
                </a:solidFill>
              </a:rPr>
              <a:t>（準）委任契約</a:t>
            </a:r>
            <a:r>
              <a:rPr kumimoji="1" lang="ja-JP" altLang="en-US" sz="1200" kern="1200" dirty="0">
                <a:solidFill>
                  <a:schemeClr val="tx1"/>
                </a:solidFill>
              </a:rPr>
              <a:t>は業務に要した経費に</a:t>
            </a:r>
            <a:r>
              <a:rPr lang="ja-JP" altLang="en-US" sz="1200" dirty="0">
                <a:solidFill>
                  <a:schemeClr val="tx1"/>
                </a:solidFill>
              </a:rPr>
              <a:t>応じて</a:t>
            </a:r>
            <a:r>
              <a:rPr kumimoji="1" lang="ja-JP" altLang="en-US" sz="1200" kern="1200" dirty="0">
                <a:solidFill>
                  <a:schemeClr val="tx1"/>
                </a:solidFill>
              </a:rPr>
              <a:t>契約額の範囲内で対価が支払われるものであり、減額となる場合もあるので留意願います</a:t>
            </a:r>
            <a:endParaRPr kumimoji="1" lang="en-US" altLang="ja-JP" sz="1200" kern="1200" dirty="0">
              <a:solidFill>
                <a:schemeClr val="tx1"/>
              </a:solidFill>
            </a:endParaRPr>
          </a:p>
          <a:p>
            <a:pPr marL="57150" lvl="1" indent="-57150" defTabSz="488950">
              <a:lnSpc>
                <a:spcPct val="80000"/>
              </a:lnSpc>
              <a:spcBef>
                <a:spcPts val="600"/>
              </a:spcBef>
              <a:buFontTx/>
              <a:buChar char="••"/>
            </a:pPr>
            <a:r>
              <a:rPr kumimoji="1" lang="ja-JP" altLang="en-US" sz="1200" u="none" kern="1200" dirty="0">
                <a:solidFill>
                  <a:schemeClr val="tx1"/>
                </a:solidFill>
              </a:rPr>
              <a:t>準委任契約においては、契約を締結する際に法令等を遵守する旨の誓約書を提出してください</a:t>
            </a:r>
            <a:endParaRPr kumimoji="1" lang="en-US" altLang="ja-JP" sz="1200" u="none" kern="1200" dirty="0">
              <a:solidFill>
                <a:schemeClr val="tx1"/>
              </a:solidFill>
            </a:endParaRPr>
          </a:p>
        </p:txBody>
      </p:sp>
      <p:sp>
        <p:nvSpPr>
          <p:cNvPr id="1115" name="図形 186"/>
          <p:cNvSpPr/>
          <p:nvPr/>
        </p:nvSpPr>
        <p:spPr>
          <a:xfrm>
            <a:off x="592397" y="1857000"/>
            <a:ext cx="4552384"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契約区分</a:t>
            </a:r>
            <a:endParaRPr lang="ja-JP" altLang="en-US" sz="1400" b="1" dirty="0">
              <a:solidFill>
                <a:schemeClr val="bg1"/>
              </a:solidFill>
            </a:endParaRPr>
          </a:p>
        </p:txBody>
      </p:sp>
      <p:sp>
        <p:nvSpPr>
          <p:cNvPr id="1116" name="図形 187"/>
          <p:cNvSpPr/>
          <p:nvPr/>
        </p:nvSpPr>
        <p:spPr>
          <a:xfrm>
            <a:off x="598633" y="3513000"/>
            <a:ext cx="4552384" cy="411716"/>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再委託</a:t>
            </a:r>
            <a:endParaRPr lang="ja-JP" altLang="en-US" sz="1400" b="1" dirty="0">
              <a:solidFill>
                <a:schemeClr val="bg1"/>
              </a:solidFill>
            </a:endParaRPr>
          </a:p>
        </p:txBody>
      </p:sp>
      <p:sp>
        <p:nvSpPr>
          <p:cNvPr id="1117" name="図形 192"/>
          <p:cNvSpPr/>
          <p:nvPr/>
        </p:nvSpPr>
        <p:spPr>
          <a:xfrm>
            <a:off x="607328" y="7374823"/>
            <a:ext cx="4568907"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lang="ja-JP" altLang="en-US" sz="1400" b="1" dirty="0">
                <a:solidFill>
                  <a:schemeClr val="bg1"/>
                </a:solidFill>
              </a:rPr>
              <a:t>指名停止等</a:t>
            </a:r>
          </a:p>
        </p:txBody>
      </p:sp>
      <p:sp>
        <p:nvSpPr>
          <p:cNvPr id="1118" name="テキスト ボックス 12"/>
          <p:cNvSpPr txBox="1"/>
          <p:nvPr/>
        </p:nvSpPr>
        <p:spPr>
          <a:xfrm>
            <a:off x="-65348" y="563666"/>
            <a:ext cx="6615556" cy="400077"/>
          </a:xfrm>
          <a:prstGeom prst="rect">
            <a:avLst/>
          </a:prstGeom>
          <a:noFill/>
        </p:spPr>
        <p:txBody>
          <a:bodyPr wrap="square" lIns="91407" tIns="45704" rIns="91407" bIns="45704" rtlCol="0" anchor="ctr">
            <a:spAutoFit/>
          </a:bodyPr>
          <a:lstStyle/>
          <a:p>
            <a:pPr algn="ctr"/>
            <a:r>
              <a:rPr kumimoji="1" lang="ja-JP" altLang="en-US" sz="2000" dirty="0" err="1"/>
              <a:t>ー</a:t>
            </a:r>
            <a:r>
              <a:rPr kumimoji="1" lang="ja-JP" altLang="en-US" sz="2000" dirty="0"/>
              <a:t>委託契約に関する留意事項ー</a:t>
            </a:r>
          </a:p>
        </p:txBody>
      </p:sp>
      <p:sp>
        <p:nvSpPr>
          <p:cNvPr id="1119" name="テキスト 188"/>
          <p:cNvSpPr txBox="1"/>
          <p:nvPr/>
        </p:nvSpPr>
        <p:spPr>
          <a:xfrm>
            <a:off x="296579" y="5883898"/>
            <a:ext cx="6322712" cy="523756"/>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r>
              <a:rPr kumimoji="1" lang="ja-JP" altLang="en-US" sz="1200" kern="1200" dirty="0"/>
              <a:t>業務を行う上で、事情の変更があった場合は、速やかに報告してください</a:t>
            </a:r>
            <a:endParaRPr kumimoji="1" lang="en-US" altLang="ja-JP" sz="12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20" name="図形 187"/>
          <p:cNvSpPr/>
          <p:nvPr/>
        </p:nvSpPr>
        <p:spPr>
          <a:xfrm>
            <a:off x="604867" y="5601085"/>
            <a:ext cx="4552385"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報告等の義務</a:t>
            </a:r>
          </a:p>
        </p:txBody>
      </p:sp>
      <p:sp>
        <p:nvSpPr>
          <p:cNvPr id="1121" name="図形 206"/>
          <p:cNvSpPr/>
          <p:nvPr/>
        </p:nvSpPr>
        <p:spPr>
          <a:xfrm>
            <a:off x="607330" y="8408804"/>
            <a:ext cx="4571369"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その他</a:t>
            </a:r>
          </a:p>
        </p:txBody>
      </p:sp>
      <p:sp>
        <p:nvSpPr>
          <p:cNvPr id="1122" name="図形 206"/>
          <p:cNvSpPr/>
          <p:nvPr/>
        </p:nvSpPr>
        <p:spPr>
          <a:xfrm>
            <a:off x="604867" y="6474742"/>
            <a:ext cx="4571368" cy="41302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調査等への対応</a:t>
            </a:r>
          </a:p>
        </p:txBody>
      </p:sp>
      <p:sp>
        <p:nvSpPr>
          <p:cNvPr id="1123" name="図形 186"/>
          <p:cNvSpPr/>
          <p:nvPr/>
        </p:nvSpPr>
        <p:spPr>
          <a:xfrm>
            <a:off x="275882" y="1378152"/>
            <a:ext cx="2541050"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r>
              <a:rPr lang="ja-JP" altLang="en-US" b="1" dirty="0"/>
              <a:t>契約全般について</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テキスト 200"/>
          <p:cNvSpPr txBox="1"/>
          <p:nvPr/>
        </p:nvSpPr>
        <p:spPr>
          <a:xfrm>
            <a:off x="272506" y="2230976"/>
            <a:ext cx="6258296" cy="17576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lang="ja-JP" altLang="en-US" sz="1200" b="1" dirty="0">
                <a:solidFill>
                  <a:schemeClr val="bg1"/>
                </a:solidFill>
              </a:rPr>
              <a:t>（どれか一つでも該当した場合は認められな</a:t>
            </a:r>
            <a:endParaRPr lang="en-US" altLang="ja-JP" sz="1200" b="1" dirty="0">
              <a:solidFill>
                <a:schemeClr val="bg1"/>
              </a:solidFill>
            </a:endParaRPr>
          </a:p>
          <a:p>
            <a:pPr marL="0" lvl="1" defTabSz="488950">
              <a:lnSpc>
                <a:spcPct val="80000"/>
              </a:lnSpc>
              <a:spcBef>
                <a:spcPct val="0"/>
              </a:spcBef>
            </a:pPr>
            <a:r>
              <a:rPr kumimoji="1" lang="ja-JP" altLang="en-US" sz="1200" kern="1200" dirty="0"/>
              <a:t>以下のどれか一つでも該当した場合は認められません</a:t>
            </a:r>
            <a:endParaRPr kumimoji="1" lang="en-US" altLang="ja-JP" sz="1200" kern="1200" dirty="0"/>
          </a:p>
          <a:p>
            <a:pPr marL="0" lvl="1" algn="l" defTabSz="488950">
              <a:lnSpc>
                <a:spcPct val="80000"/>
              </a:lnSpc>
              <a:spcBef>
                <a:spcPct val="0"/>
              </a:spcBef>
              <a:spcAft>
                <a:spcPts val="0"/>
              </a:spcAft>
            </a:pPr>
            <a:endParaRPr lang="en-US" altLang="ja-JP" sz="1200" dirty="0"/>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r>
              <a:rPr kumimoji="1" lang="ja-JP" altLang="en-US" sz="1200" kern="1200" dirty="0"/>
              <a:t>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業務の主要な部分を再委託する場合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複数の業務をまとめて委託した場合に、１件以上の業務の全部を再委託する場合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2" name="テキスト ボックス 199"/>
          <p:cNvSpPr txBox="1"/>
          <p:nvPr/>
        </p:nvSpPr>
        <p:spPr>
          <a:xfrm>
            <a:off x="-60377" y="379962"/>
            <a:ext cx="6615556" cy="384694"/>
          </a:xfrm>
          <a:prstGeom prst="rect">
            <a:avLst/>
          </a:prstGeom>
          <a:noFill/>
        </p:spPr>
        <p:txBody>
          <a:bodyPr wrap="square" lIns="91414" tIns="45707" rIns="91414" bIns="45707" rtlCol="0" anchor="ctr">
            <a:spAutoFit/>
          </a:bodyPr>
          <a:lstStyle/>
          <a:p>
            <a:pPr algn="ctr"/>
            <a:r>
              <a:rPr kumimoji="1" lang="ja-JP" altLang="en-US" sz="1900" dirty="0" err="1"/>
              <a:t>ー</a:t>
            </a:r>
            <a:r>
              <a:rPr kumimoji="1" lang="ja-JP" altLang="en-US" sz="1900" dirty="0"/>
              <a:t>裏面</a:t>
            </a:r>
            <a:r>
              <a:rPr kumimoji="1" lang="ja-JP" altLang="en-US" sz="1900" dirty="0" err="1"/>
              <a:t>ー</a:t>
            </a:r>
            <a:endParaRPr kumimoji="1" lang="ja-JP" altLang="en-US" sz="1900" dirty="0"/>
          </a:p>
        </p:txBody>
      </p:sp>
      <p:sp>
        <p:nvSpPr>
          <p:cNvPr id="1133" name="テキスト 200"/>
          <p:cNvSpPr txBox="1"/>
          <p:nvPr/>
        </p:nvSpPr>
        <p:spPr>
          <a:xfrm>
            <a:off x="272506" y="4232878"/>
            <a:ext cx="6258296" cy="3169486"/>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kumimoji="1" lang="ja-JP" altLang="en-US" sz="1200" kern="1200" dirty="0"/>
              <a:t>やむを</a:t>
            </a:r>
            <a:r>
              <a:rPr kumimoji="1" lang="ja-JP" altLang="en-US" sz="1200" kern="1200" dirty="0">
                <a:solidFill>
                  <a:schemeClr val="tx1"/>
                </a:solidFill>
              </a:rPr>
              <a:t>得ず再委託が必要な場合は、次の</a:t>
            </a:r>
            <a:r>
              <a:rPr kumimoji="1" lang="ja-JP" altLang="en-US" sz="1200" u="none" kern="1200" dirty="0">
                <a:solidFill>
                  <a:schemeClr val="tx1"/>
                </a:solidFill>
              </a:rPr>
              <a:t>関係</a:t>
            </a:r>
            <a:r>
              <a:rPr kumimoji="1" lang="ja-JP" altLang="en-US" sz="1200" u="none" kern="1200">
                <a:solidFill>
                  <a:schemeClr val="tx1"/>
                </a:solidFill>
              </a:rPr>
              <a:t>書類</a:t>
            </a:r>
            <a:r>
              <a:rPr kumimoji="1" lang="ja-JP" altLang="en-US" sz="1200" kern="1200" dirty="0">
                <a:solidFill>
                  <a:schemeClr val="tx1"/>
                </a:solidFill>
              </a:rPr>
              <a:t>を提出して、道の承諾を得てください</a:t>
            </a:r>
            <a:endParaRPr kumimoji="1" lang="en-US" altLang="ja-JP" sz="1200" kern="1200" dirty="0">
              <a:solidFill>
                <a:schemeClr val="tx1"/>
              </a:solidFill>
            </a:endParaRPr>
          </a:p>
          <a:p>
            <a:pPr marL="0" lvl="1" indent="0" algn="l" defTabSz="488950">
              <a:lnSpc>
                <a:spcPct val="80000"/>
              </a:lnSpc>
              <a:spcBef>
                <a:spcPct val="0"/>
              </a:spcBef>
              <a:spcAft>
                <a:spcPts val="0"/>
              </a:spcAft>
              <a:buNone/>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ア　次の事項を記載した書面</a:t>
            </a:r>
            <a:endParaRPr lang="en-US" altLang="ja-JP" sz="1200" u="none"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・再委託する相手方の称号又は名称及び住所</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・再委託する理由及びその必要性</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・再委託する業務の範囲・内容と契約金額</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・再委託する相手方の管理・履行体制、職員の状況</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・再委託する相手方の過去の履行実績</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イ　</a:t>
            </a:r>
            <a:r>
              <a:rPr lang="ja-JP" altLang="en-US" sz="1200" u="none">
                <a:solidFill>
                  <a:schemeClr val="tx1"/>
                </a:solidFill>
              </a:rPr>
              <a:t>再委託</a:t>
            </a:r>
            <a:r>
              <a:rPr lang="ja-JP" altLang="en-US" sz="1200" u="none" dirty="0">
                <a:solidFill>
                  <a:schemeClr val="tx1"/>
                </a:solidFill>
              </a:rPr>
              <a:t>する相手方から徴取した法令等を遵守する旨の誓約書の写し</a:t>
            </a:r>
          </a:p>
          <a:p>
            <a:pPr marL="0" lvl="1" indent="0" algn="l" defTabSz="488950">
              <a:lnSpc>
                <a:spcPct val="80000"/>
              </a:lnSpc>
              <a:spcBef>
                <a:spcPct val="0"/>
              </a:spcBef>
              <a:spcAft>
                <a:spcPts val="0"/>
              </a:spcAft>
              <a:buNone/>
            </a:pPr>
            <a:r>
              <a:rPr lang="ja-JP" altLang="en-US" sz="1200" u="none" dirty="0">
                <a:solidFill>
                  <a:schemeClr val="tx1"/>
                </a:solidFill>
              </a:rPr>
              <a:t>　　（準委任契約の場合）</a:t>
            </a: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ウ</a:t>
            </a:r>
            <a:r>
              <a:rPr lang="ja-JP" altLang="en-US" sz="1200" dirty="0">
                <a:solidFill>
                  <a:schemeClr val="tx1"/>
                </a:solidFill>
              </a:rPr>
              <a:t>　その他求められた書類</a:t>
            </a: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57150" lvl="1" indent="-57150" algn="l" defTabSz="488950">
              <a:lnSpc>
                <a:spcPct val="80000"/>
              </a:lnSpc>
              <a:spcBef>
                <a:spcPct val="0"/>
              </a:spcBef>
              <a:spcAft>
                <a:spcPts val="0"/>
              </a:spcAft>
              <a:buChar char="••"/>
            </a:pPr>
            <a:endParaRPr kumimoji="1" lang="en-US" altLang="ja-JP" sz="1100" kern="1200" dirty="0">
              <a:solidFill>
                <a:schemeClr val="tx1"/>
              </a:solidFill>
            </a:endParaRPr>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4" name="図形 201"/>
          <p:cNvSpPr/>
          <p:nvPr/>
        </p:nvSpPr>
        <p:spPr>
          <a:xfrm>
            <a:off x="272506" y="739830"/>
            <a:ext cx="2364406" cy="39145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kumimoji="1" lang="ja-JP" altLang="en-US" b="1" kern="1200" dirty="0">
                <a:solidFill>
                  <a:schemeClr val="bg1"/>
                </a:solidFill>
              </a:rPr>
              <a:t>再委託について</a:t>
            </a:r>
            <a:endParaRPr lang="ja-JP" altLang="en-US" b="1" dirty="0">
              <a:solidFill>
                <a:schemeClr val="bg1"/>
              </a:solidFill>
            </a:endParaRPr>
          </a:p>
        </p:txBody>
      </p:sp>
      <p:sp>
        <p:nvSpPr>
          <p:cNvPr id="1135" name="図形 202"/>
          <p:cNvSpPr/>
          <p:nvPr/>
        </p:nvSpPr>
        <p:spPr>
          <a:xfrm>
            <a:off x="503547" y="4087568"/>
            <a:ext cx="4320000" cy="290704"/>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lang="ja-JP" altLang="en-US" sz="1200" b="1" dirty="0">
                <a:solidFill>
                  <a:schemeClr val="bg1"/>
                </a:solidFill>
              </a:rPr>
              <a:t>再委託は事前の承諾が必要</a:t>
            </a:r>
          </a:p>
        </p:txBody>
      </p:sp>
      <p:sp>
        <p:nvSpPr>
          <p:cNvPr id="1136" name="図形 204"/>
          <p:cNvSpPr/>
          <p:nvPr/>
        </p:nvSpPr>
        <p:spPr>
          <a:xfrm>
            <a:off x="503547" y="2113501"/>
            <a:ext cx="4320000" cy="293948"/>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kumimoji="1" lang="ja-JP" altLang="en-US" sz="1200" b="1" kern="1200" dirty="0">
                <a:solidFill>
                  <a:schemeClr val="bg1"/>
                </a:solidFill>
              </a:rPr>
              <a:t>再委託が認められないもの</a:t>
            </a:r>
          </a:p>
        </p:txBody>
      </p:sp>
      <p:sp>
        <p:nvSpPr>
          <p:cNvPr id="1137" name="テキスト ボックス 1"/>
          <p:cNvSpPr txBox="1"/>
          <p:nvPr/>
        </p:nvSpPr>
        <p:spPr>
          <a:xfrm>
            <a:off x="272506" y="1285204"/>
            <a:ext cx="6280923" cy="461665"/>
          </a:xfrm>
          <a:prstGeom prst="rect">
            <a:avLst/>
          </a:prstGeom>
          <a:noFill/>
          <a:ln>
            <a:solidFill>
              <a:schemeClr val="accent6">
                <a:lumMod val="60000"/>
                <a:lumOff val="40000"/>
              </a:schemeClr>
            </a:solidFill>
          </a:ln>
        </p:spPr>
        <p:txBody>
          <a:bodyPr wrap="square" rtlCol="0">
            <a:spAutoFit/>
          </a:bodyPr>
          <a:lstStyle/>
          <a:p>
            <a:r>
              <a:rPr lang="ja-JP" altLang="en-US" sz="1200" dirty="0"/>
              <a:t>再委託は禁止です</a:t>
            </a:r>
            <a:endParaRPr lang="en-US" altLang="ja-JP" sz="1200" dirty="0"/>
          </a:p>
          <a:p>
            <a:r>
              <a:rPr lang="ja-JP" altLang="en-US" sz="1200" dirty="0"/>
              <a:t>ただし、一定の要件を満たす場合、例外的にその一部の業務を再委託することができます</a:t>
            </a:r>
            <a:endParaRPr kumimoji="1" lang="ja-JP" altLang="en-US" sz="1200" dirty="0"/>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984</TotalTime>
  <Words>618</Words>
  <Application>Microsoft Office PowerPoint</Application>
  <PresentationFormat>A4 210 x 297 mm</PresentationFormat>
  <Paragraphs>94</Paragraphs>
  <Slides>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HG丸ｺﾞｼｯｸM-PRO</vt:lpstr>
      <vt:lpstr>ＭＳ ゴシック</vt:lpstr>
      <vt:lpstr>游ゴシック</vt:lpstr>
      <vt:lpstr>游ゴシック Light</vt:lpstr>
      <vt:lpstr>Arial</vt:lpstr>
      <vt:lpstr>標準</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三浦＿光子</dc:creator>
  <cp:lastModifiedBy>上田＿侑</cp:lastModifiedBy>
  <cp:revision>90</cp:revision>
  <cp:lastPrinted>2024-01-17T05:00:12Z</cp:lastPrinted>
  <dcterms:created xsi:type="dcterms:W3CDTF">2023-09-20T07:21:22Z</dcterms:created>
  <dcterms:modified xsi:type="dcterms:W3CDTF">2026-04-16T01:08:49Z</dcterms:modified>
</cp:coreProperties>
</file>